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4"/>
    <p:sldMasterId id="2147483660" r:id="rId5"/>
    <p:sldMasterId id="2147483673" r:id="rId6"/>
  </p:sldMasterIdLst>
  <p:notesMasterIdLst>
    <p:notesMasterId r:id="rId35"/>
  </p:notesMasterIdLst>
  <p:handoutMasterIdLst>
    <p:handoutMasterId r:id="rId36"/>
  </p:handoutMasterIdLst>
  <p:sldIdLst>
    <p:sldId id="256" r:id="rId7"/>
    <p:sldId id="389" r:id="rId8"/>
    <p:sldId id="376" r:id="rId9"/>
    <p:sldId id="274" r:id="rId10"/>
    <p:sldId id="386" r:id="rId11"/>
    <p:sldId id="387" r:id="rId12"/>
    <p:sldId id="357" r:id="rId13"/>
    <p:sldId id="390" r:id="rId14"/>
    <p:sldId id="392" r:id="rId15"/>
    <p:sldId id="382" r:id="rId16"/>
    <p:sldId id="384" r:id="rId17"/>
    <p:sldId id="375" r:id="rId18"/>
    <p:sldId id="363" r:id="rId19"/>
    <p:sldId id="388" r:id="rId20"/>
    <p:sldId id="367" r:id="rId21"/>
    <p:sldId id="362" r:id="rId22"/>
    <p:sldId id="368" r:id="rId23"/>
    <p:sldId id="377" r:id="rId24"/>
    <p:sldId id="373" r:id="rId25"/>
    <p:sldId id="371" r:id="rId26"/>
    <p:sldId id="381" r:id="rId27"/>
    <p:sldId id="369" r:id="rId28"/>
    <p:sldId id="394" r:id="rId29"/>
    <p:sldId id="395" r:id="rId30"/>
    <p:sldId id="396" r:id="rId31"/>
    <p:sldId id="397" r:id="rId32"/>
    <p:sldId id="398" r:id="rId33"/>
    <p:sldId id="399" r:id="rId3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5D5F339-A48C-06D7-582A-45D306F6156E}" name="Maria Breil" initials="MB" userId="S::Maria.Breil@ros.com::ca8a1f13-ef4f-48fd-89e5-800dd3840240" providerId="AD"/>
  <p188:author id="{71D494C7-7012-A686-32C3-682F0E096959}" name="Amanda Santiago (NYBO)" initials="AS(" userId="S::Amanda.Santiago@ros.com::bd31b098-bca9-4baf-852b-b146a729905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lerie Aich (NYBO)" initials="VA(" lastIdx="16" clrIdx="0">
    <p:extLst>
      <p:ext uri="{19B8F6BF-5375-455C-9EA6-DF929625EA0E}">
        <p15:presenceInfo xmlns:p15="http://schemas.microsoft.com/office/powerpoint/2012/main" userId="S::Valerie.Aich@ros.com::55aa278b-0240-4c70-be10-b851c9d49037" providerId="AD"/>
      </p:ext>
    </p:extLst>
  </p:cmAuthor>
  <p:cmAuthor id="2" name="Amanda Santiago (NYBO)" initials="AS(" lastIdx="8" clrIdx="1">
    <p:extLst>
      <p:ext uri="{19B8F6BF-5375-455C-9EA6-DF929625EA0E}">
        <p15:presenceInfo xmlns:p15="http://schemas.microsoft.com/office/powerpoint/2012/main" userId="S-1-5-21-151678558-192959832-1427260136-262047" providerId="AD"/>
      </p:ext>
    </p:extLst>
  </p:cmAuthor>
  <p:cmAuthor id="3" name="Amanda Santiago (NYBO)" initials="AS( [2]" lastIdx="9" clrIdx="2">
    <p:extLst>
      <p:ext uri="{19B8F6BF-5375-455C-9EA6-DF929625EA0E}">
        <p15:presenceInfo xmlns:p15="http://schemas.microsoft.com/office/powerpoint/2012/main" userId="S::Amanda.Santiago@ros.com::bd31b098-bca9-4baf-852b-b146a72990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00FA"/>
    <a:srgbClr val="1800CA"/>
    <a:srgbClr val="CDCDDE"/>
    <a:srgbClr val="BFBFBF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microsoft.com/office/2018/10/relationships/authors" Target="author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F10F232-5996-4505-83A7-E3CDC8525641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06DADE6-9490-49DF-97CD-D177D7BA8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5765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DC93D05-D9EF-4BD8-8C80-830CEECCAD1A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BC909C4-744F-4747-B4FA-D3B554D6E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6607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E0D590C-2DCD-46E3-9F18-06A6ED7B9976}" type="slidenum">
              <a:rPr lang="en-US" altLang="en-US" smtClean="0"/>
              <a:pPr eaLnBrk="1" hangingPunct="1"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990040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909C4-744F-4747-B4FA-D3B554D6EE4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687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BC84E6-EAF6-4984-8BD0-ED208FE6F672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7097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BC84E6-EAF6-4984-8BD0-ED208FE6F672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1041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909C4-744F-4747-B4FA-D3B554D6EE4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712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C909C4-744F-4747-B4FA-D3B554D6EE4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722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C909C4-744F-4747-B4FA-D3B554D6EE4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383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Date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B9DC-7B0D-42AA-8AE4-246E048C9ECA}" type="datetime1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Ross Stores  Inc. - Confidential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E721A1-E366-4218-B752-D375C2709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534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17EE-6C53-4A66-89F8-0F89C153A9E2}" type="datetime1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Ross Stores  Inc. - Confidential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E721A1-E366-4218-B752-D375C2709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268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45AA8-C38A-4E5D-92C2-1F41C48426CF}" type="datetime1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Ross Stores  Inc. - Confidential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E721A1-E366-4218-B752-D375C2709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844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70BF-6B51-46F1-866E-704E542A32E6}" type="datetime1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Ross Stores  Inc. - Confidential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A305-C395-401E-B45A-7B2437ACC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6567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63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A305-C395-401E-B45A-7B2437ACC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070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DDABA-A8F2-41CC-BC53-AF578B4B4566}" type="datetime1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Ross Stores  Inc. - Confidential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A305-C395-401E-B45A-7B2437ACC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261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C40DE-08FE-4A35-B892-DB00EC9DB147}" type="datetime1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Ross Stores  Inc. - Confidential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A305-C395-401E-B45A-7B2437ACC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0467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6B28B-CF85-4EDE-A19C-F965A93F454E}" type="datetime1">
              <a:rPr lang="en-US" smtClean="0"/>
              <a:t>2/16/2024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Ross Stores  Inc. - Confidential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A305-C395-401E-B45A-7B2437ACC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3437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2EF53-CFF9-4665-A192-73F141A229C5}" type="datetime1">
              <a:rPr lang="en-US" smtClean="0"/>
              <a:t>2/16/2024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Ross Stores  Inc. - Confidential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A305-C395-401E-B45A-7B2437ACC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392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8D81A-A1F3-4FF5-8A70-5B5A62DEAF84}" type="datetime1">
              <a:rPr lang="en-US" smtClean="0"/>
              <a:t>2/16/2024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Ross Stores  Inc. - Confidential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A305-C395-401E-B45A-7B2437ACC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9990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45133-925A-4271-ADBB-CB4F401E1574}" type="datetime1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Ross Stores  Inc. - Confidential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A305-C395-401E-B45A-7B2437ACC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378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612FB-5E09-4D9F-8723-B2607FC6D57B}" type="datetime1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Ross Stores  Inc. - Confidential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E721A1-E366-4218-B752-D375C2709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5754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D8C7-8C3E-4793-9019-07890EE2EFA6}" type="datetime1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Ross Stores  Inc. - Confidential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A305-C395-401E-B45A-7B2437ACC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159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3CAA6-5B69-45FB-BA8C-017831758E70}" type="datetime1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Ross Stores  Inc. - Confidential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A305-C395-401E-B45A-7B2437ACC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3276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8ED88-0E37-4899-B572-CF64B9450B9F}" type="datetime1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Ross Stores  Inc. - Confidential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A305-C395-401E-B45A-7B2437ACC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4854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C016E-2EED-493D-9C4E-EE8E040281F1}" type="datetime1">
              <a:rPr lang="en-US" smtClean="0"/>
              <a:t>2/16/2024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Ross Stores  Inc. - Confidential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A305-C395-401E-B45A-7B2437ACC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7673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63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802" indent="-342802">
              <a:buFont typeface="Wingdings" panose="05000000000000000000" pitchFamily="2" charset="2"/>
              <a:buChar char="Ø"/>
              <a:defRPr sz="1800"/>
            </a:lvl1pPr>
            <a:lvl2pPr marL="742738" indent="-285668">
              <a:buFont typeface="Arial" panose="020B0604020202020204" pitchFamily="34" charset="0"/>
              <a:buChar char="•"/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5A13B-3D72-4F1F-B0D6-D67053C16E2E}" type="datetime1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Ross Stores  Inc. - Confidential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A305-C395-401E-B45A-7B2437ACC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070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856CB-2F41-4772-AF03-3B222D896A42}" type="datetime1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Ross Stores  Inc. - Confidential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E721A1-E366-4218-B752-D375C2709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925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0C45-3580-4C6D-8D7A-55AEEED58075}" type="datetime1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Ross Stores  Inc. - Confidential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E721A1-E366-4218-B752-D375C2709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688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8620-24DA-49CD-A2DD-820D9EE39A8B}" type="datetime1">
              <a:rPr lang="en-US" smtClean="0"/>
              <a:t>2/16/2024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Ross Stores  Inc. - Confidential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E721A1-E366-4218-B752-D375C2709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057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564A0-24AB-4DA9-B69A-C8F693CC5C6C}" type="datetime1">
              <a:rPr lang="en-US" smtClean="0"/>
              <a:t>2/16/2024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Ross Stores  Inc. - Confidential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E721A1-E366-4218-B752-D375C2709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764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25AF8-95C8-47D3-9869-604E024AFD00}" type="datetime1">
              <a:rPr lang="en-US" smtClean="0"/>
              <a:t>2/16/2024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Ross Stores  Inc. - Confidential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E721A1-E366-4218-B752-D375C2709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140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0A7F8-CC5E-485F-B664-B2FEA9C89CCC}" type="datetime1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Ross Stores  Inc. - Confidential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E721A1-E366-4218-B752-D375C2709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19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4593-F8D6-4060-A6B7-F6C448D6683F}" type="datetime1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Ross Stores  Inc. - Confidential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E721A1-E366-4218-B752-D375C2709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94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0D034-83BE-45B9-B011-6D8A73B62A81}" type="datetime1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Ross Stores  Inc. - Confidential  </a:t>
            </a:r>
          </a:p>
        </p:txBody>
      </p:sp>
      <p:grpSp>
        <p:nvGrpSpPr>
          <p:cNvPr id="7" name="Group 7"/>
          <p:cNvGrpSpPr>
            <a:grpSpLocks/>
          </p:cNvGrpSpPr>
          <p:nvPr userDrawn="1"/>
        </p:nvGrpSpPr>
        <p:grpSpPr bwMode="auto">
          <a:xfrm>
            <a:off x="381000" y="304800"/>
            <a:ext cx="8453438" cy="685800"/>
            <a:chOff x="240" y="192"/>
            <a:chExt cx="5325" cy="432"/>
          </a:xfrm>
        </p:grpSpPr>
        <p:pic>
          <p:nvPicPr>
            <p:cNvPr id="8" name="Picture 8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92"/>
              <a:ext cx="816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 descr="DDs_logo_sm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6" y="252"/>
              <a:ext cx="599" cy="334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" name="Group 10"/>
            <p:cNvGrpSpPr>
              <a:grpSpLocks/>
            </p:cNvGrpSpPr>
            <p:nvPr/>
          </p:nvGrpSpPr>
          <p:grpSpPr bwMode="auto">
            <a:xfrm>
              <a:off x="1104" y="528"/>
              <a:ext cx="3840" cy="29"/>
              <a:chOff x="1104" y="528"/>
              <a:chExt cx="4464" cy="29"/>
            </a:xfrm>
          </p:grpSpPr>
          <p:sp>
            <p:nvSpPr>
              <p:cNvPr id="11" name="Rectangle 11"/>
              <p:cNvSpPr>
                <a:spLocks noChangeArrowheads="1"/>
              </p:cNvSpPr>
              <p:nvPr/>
            </p:nvSpPr>
            <p:spPr bwMode="auto">
              <a:xfrm>
                <a:off x="1104" y="528"/>
                <a:ext cx="1562" cy="29"/>
              </a:xfrm>
              <a:prstGeom prst="rect">
                <a:avLst/>
              </a:prstGeom>
              <a:solidFill>
                <a:srgbClr val="3366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lnSpc>
                    <a:spcPct val="90000"/>
                  </a:lnSpc>
                  <a:defRPr/>
                </a:pPr>
                <a:endParaRPr lang="en-US" sz="14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Rectangle 12"/>
              <p:cNvSpPr>
                <a:spLocks noChangeArrowheads="1"/>
              </p:cNvSpPr>
              <p:nvPr/>
            </p:nvSpPr>
            <p:spPr bwMode="auto">
              <a:xfrm>
                <a:off x="4173" y="528"/>
                <a:ext cx="1395" cy="29"/>
              </a:xfrm>
              <a:prstGeom prst="rect">
                <a:avLst/>
              </a:prstGeom>
              <a:solidFill>
                <a:srgbClr val="66FF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lnSpc>
                    <a:spcPct val="90000"/>
                  </a:lnSpc>
                  <a:defRPr/>
                </a:pPr>
                <a:endParaRPr lang="en-US" sz="14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Rectangle 13"/>
              <p:cNvSpPr>
                <a:spLocks noChangeArrowheads="1"/>
              </p:cNvSpPr>
              <p:nvPr/>
            </p:nvSpPr>
            <p:spPr bwMode="auto">
              <a:xfrm>
                <a:off x="2666" y="528"/>
                <a:ext cx="1507" cy="29"/>
              </a:xfrm>
              <a:prstGeom prst="rect">
                <a:avLst/>
              </a:prstGeom>
              <a:solidFill>
                <a:srgbClr val="FF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lnSpc>
                    <a:spcPct val="90000"/>
                  </a:lnSpc>
                  <a:defRPr/>
                </a:pPr>
                <a:endParaRPr lang="en-US" sz="1400" b="1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E721A1-E366-4218-B752-D375C2709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65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638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8229600" cy="513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878BC-C68F-45F2-A4D0-8223F200D7E3}" type="datetime1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Ross Stores  Inc. - Confidential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AA305-C395-401E-B45A-7B2437ACC5B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4"/>
          <p:cNvGrpSpPr>
            <a:grpSpLocks/>
          </p:cNvGrpSpPr>
          <p:nvPr userDrawn="1"/>
        </p:nvGrpSpPr>
        <p:grpSpPr bwMode="auto">
          <a:xfrm>
            <a:off x="457200" y="838517"/>
            <a:ext cx="8255000" cy="45719"/>
            <a:chOff x="1104" y="526"/>
            <a:chExt cx="4464" cy="31"/>
          </a:xfrm>
        </p:grpSpPr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1104" y="526"/>
              <a:ext cx="1483" cy="29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4071" y="526"/>
              <a:ext cx="1497" cy="31"/>
            </a:xfrm>
            <a:prstGeom prst="rect">
              <a:avLst/>
            </a:prstGeom>
            <a:solidFill>
              <a:srgbClr val="66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2587" y="526"/>
              <a:ext cx="1484" cy="31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50101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63880"/>
          </a:xfrm>
          <a:prstGeom prst="rect">
            <a:avLst/>
          </a:prstGeom>
        </p:spPr>
        <p:txBody>
          <a:bodyPr vert="horz" lIns="91414" tIns="45706" rIns="91414" bIns="45706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2"/>
            <a:ext cx="8229600" cy="5135563"/>
          </a:xfrm>
          <a:prstGeom prst="rect">
            <a:avLst/>
          </a:prstGeom>
        </p:spPr>
        <p:txBody>
          <a:bodyPr vert="horz" lIns="91414" tIns="45706" rIns="91414" bIns="4570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51"/>
            <a:ext cx="2133600" cy="365125"/>
          </a:xfrm>
          <a:prstGeom prst="rect">
            <a:avLst/>
          </a:prstGeom>
        </p:spPr>
        <p:txBody>
          <a:bodyPr vert="horz" lIns="91414" tIns="45706" rIns="91414" bIns="4570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65956-D306-4D42-BDEA-F545B2B96BD4}" type="datetime1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14" tIns="45706" rIns="91414" bIns="4570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Ross Stores  Inc. - Confidential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14" tIns="45706" rIns="91414" bIns="4570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AA305-C395-401E-B45A-7B2437ACC5B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4"/>
          <p:cNvGrpSpPr>
            <a:grpSpLocks/>
          </p:cNvGrpSpPr>
          <p:nvPr userDrawn="1"/>
        </p:nvGrpSpPr>
        <p:grpSpPr bwMode="auto">
          <a:xfrm>
            <a:off x="457200" y="838519"/>
            <a:ext cx="8255000" cy="45719"/>
            <a:chOff x="1104" y="526"/>
            <a:chExt cx="4464" cy="31"/>
          </a:xfrm>
        </p:grpSpPr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1104" y="526"/>
              <a:ext cx="1483" cy="29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4071" y="526"/>
              <a:ext cx="1497" cy="31"/>
            </a:xfrm>
            <a:prstGeom prst="rect">
              <a:avLst/>
            </a:prstGeom>
            <a:solidFill>
              <a:srgbClr val="66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2587" y="526"/>
              <a:ext cx="1484" cy="31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50101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139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02" indent="-342802" algn="l" defTabSz="914139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38" indent="-285668" algn="l" defTabSz="914139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74" indent="-228534" algn="l" defTabSz="9141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42" indent="-228534" algn="l" defTabSz="914139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12" indent="-228534" algn="l" defTabSz="914139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83" indent="-228534" algn="l" defTabSz="9141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52" indent="-228534" algn="l" defTabSz="9141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22" indent="-228534" algn="l" defTabSz="9141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92" indent="-228534" algn="l" defTabSz="9141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0" algn="l" defTabSz="914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39" algn="l" defTabSz="914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08" algn="l" defTabSz="914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78" algn="l" defTabSz="914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48" algn="l" defTabSz="914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17" algn="l" defTabSz="914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87" algn="l" defTabSz="914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56" algn="l" defTabSz="9141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Amanda.Santiago@ros.com" TargetMode="External"/><Relationship Id="rId2" Type="http://schemas.openxmlformats.org/officeDocument/2006/relationships/hyperlink" Target="mailto:briana.binder@ros.com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CPSIA.RTP@ros.com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.xml"/><Relationship Id="rId5" Type="http://schemas.openxmlformats.org/officeDocument/2006/relationships/hyperlink" Target="http://partners.rossstores.com/index.html" TargetMode="External"/><Relationship Id="rId4" Type="http://schemas.openxmlformats.org/officeDocument/2006/relationships/hyperlink" Target="https://www.cpsc.gov/Regulations-Laws--Standards/Statutes/The-Consumer-Product-Safety-Improvement-Ac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artners.rossstores.com/PartnersPortal/faces/pages/partnerPortalHome.jspx?_afrLoop=635621218990988&amp;_afrWindowMode=0&amp;_adf.ctrl-state=6fed19mlt_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CPSIA.RTP@Ros.com" TargetMode="Externa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05600" y="6400800"/>
            <a:ext cx="2209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Updated 2/15/2024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D0A182-D1E4-48BB-A03D-5017709FAD59}"/>
              </a:ext>
            </a:extLst>
          </p:cNvPr>
          <p:cNvSpPr/>
          <p:nvPr/>
        </p:nvSpPr>
        <p:spPr>
          <a:xfrm>
            <a:off x="838200" y="2611547"/>
            <a:ext cx="5960723" cy="187743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Arial"/>
                <a:ea typeface="+mj-ea"/>
                <a:cs typeface="Arial"/>
              </a:rPr>
              <a:t>CPSIA Vendor Documentation Manual</a:t>
            </a:r>
          </a:p>
          <a:p>
            <a:br>
              <a:rPr lang="en-US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US" sz="1200" dirty="0">
                <a:solidFill>
                  <a:srgbClr val="1F497D"/>
                </a:solidFill>
                <a:latin typeface="Arial"/>
                <a:ea typeface="Times New Roman"/>
                <a:cs typeface="Times New Roman"/>
              </a:rPr>
              <a:t>MERCHANT OPERATIONS</a:t>
            </a:r>
            <a:br>
              <a:rPr lang="en-US" sz="1200" dirty="0">
                <a:ea typeface="Calibri"/>
                <a:cs typeface="Times New Roman"/>
              </a:rPr>
            </a:br>
            <a:r>
              <a:rPr lang="en-US" sz="1200" dirty="0">
                <a:solidFill>
                  <a:srgbClr val="1F497D"/>
                </a:solidFill>
                <a:latin typeface="Arial"/>
                <a:ea typeface="Times New Roman"/>
                <a:cs typeface="Times New Roman"/>
              </a:rPr>
              <a:t>REGULATORY COMPLIANCE</a:t>
            </a:r>
            <a:br>
              <a:rPr lang="en-US" b="1" dirty="0">
                <a:ea typeface="Calibri"/>
                <a:cs typeface="Times New Roman"/>
              </a:rPr>
            </a:br>
            <a:br>
              <a:rPr lang="en-US" sz="1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US" sz="1000" dirty="0">
                <a:solidFill>
                  <a:prstClr val="black"/>
                </a:solidFill>
                <a:latin typeface="Arial"/>
                <a:ea typeface="+mj-ea"/>
                <a:cs typeface="Arial"/>
              </a:rPr>
              <a:t>Created: 10/2023</a:t>
            </a:r>
            <a:br>
              <a:rPr lang="en-US" sz="1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US" sz="1000" dirty="0">
                <a:solidFill>
                  <a:prstClr val="black"/>
                </a:solidFill>
                <a:latin typeface="Arial"/>
                <a:ea typeface="+mj-ea"/>
                <a:cs typeface="Arial"/>
              </a:rPr>
              <a:t>Process owner: Regulatory Compliance</a:t>
            </a:r>
            <a:br>
              <a:rPr lang="en-US" sz="1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US" sz="1000" dirty="0">
                <a:solidFill>
                  <a:prstClr val="black"/>
                </a:solidFill>
                <a:latin typeface="Arial"/>
                <a:ea typeface="+mj-ea"/>
                <a:cs typeface="Arial"/>
              </a:rPr>
              <a:t>Version: 2.0</a:t>
            </a:r>
            <a:br>
              <a:rPr lang="en-US" sz="1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US" sz="1000" dirty="0">
                <a:solidFill>
                  <a:prstClr val="black"/>
                </a:solidFill>
                <a:latin typeface="Arial"/>
                <a:ea typeface="+mj-ea"/>
                <a:cs typeface="Arial"/>
              </a:rPr>
              <a:t>Last Amended: 2/15/2024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447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9B4E4-B7C5-4DD4-AFAD-E9F08D972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6FAAF0B-34E3-4C30-A728-C38E566A6F00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25782623"/>
              </p:ext>
            </p:extLst>
          </p:nvPr>
        </p:nvGraphicFramePr>
        <p:xfrm>
          <a:off x="457200" y="990600"/>
          <a:ext cx="8229599" cy="134603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50065">
                  <a:extLst>
                    <a:ext uri="{9D8B030D-6E8A-4147-A177-3AD203B41FA5}">
                      <a16:colId xmlns:a16="http://schemas.microsoft.com/office/drawing/2014/main" val="934005914"/>
                    </a:ext>
                  </a:extLst>
                </a:gridCol>
                <a:gridCol w="3296093">
                  <a:extLst>
                    <a:ext uri="{9D8B030D-6E8A-4147-A177-3AD203B41FA5}">
                      <a16:colId xmlns:a16="http://schemas.microsoft.com/office/drawing/2014/main" val="1937864816"/>
                    </a:ext>
                  </a:extLst>
                </a:gridCol>
                <a:gridCol w="3083441">
                  <a:extLst>
                    <a:ext uri="{9D8B030D-6E8A-4147-A177-3AD203B41FA5}">
                      <a16:colId xmlns:a16="http://schemas.microsoft.com/office/drawing/2014/main" val="33139531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EMAIL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2556261"/>
                  </a:ext>
                </a:extLst>
              </a:tr>
              <a:tr h="340276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+mn-lt"/>
                        </a:rPr>
                        <a:t>Briana Binder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+mn-lt"/>
                        </a:rPr>
                        <a:t>Sr. Manager, Compliance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+mn-lt"/>
                          <a:hlinkClick r:id="rId2"/>
                        </a:rPr>
                        <a:t>briana.binder@ros.com</a:t>
                      </a:r>
                      <a:endParaRPr lang="en-US" sz="12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8823881"/>
                  </a:ext>
                </a:extLst>
              </a:tr>
              <a:tr h="340276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+mn-lt"/>
                        </a:rPr>
                        <a:t>Amanda Santiago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Supervisor, Compliance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+mn-lt"/>
                          <a:hlinkClick r:id="rId3"/>
                        </a:rPr>
                        <a:t>amanda.santiago@ros.com</a:t>
                      </a:r>
                      <a:endParaRPr lang="en-US" sz="12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134231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+mn-lt"/>
                        </a:rPr>
                        <a:t>CPSIA RTP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Inbox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  <a:hlinkClick r:id="rId4"/>
                        </a:rPr>
                        <a:t>CPSIA.RTP@ros.com</a:t>
                      </a:r>
                      <a:r>
                        <a:rPr lang="en-US" sz="1200" dirty="0">
                          <a:latin typeface="+mn-lt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4826946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FE635C-3159-41D6-84B2-1B82C8A92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A305-C395-401E-B45A-7B2437ACC5B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766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C0DA4-574E-4B07-8B3C-372D7F548F3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2743200"/>
            <a:ext cx="8229600" cy="99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>
                <a:latin typeface="Arial" panose="020B0604020202020204" pitchFamily="34" charset="0"/>
                <a:cs typeface="Arial" panose="020B0604020202020204" pitchFamily="34" charset="0"/>
              </a:rPr>
              <a:t>APPENDICES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1EF074-66C3-41AE-8798-6ED3E733F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A305-C395-401E-B45A-7B2437ACC5B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34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04A35E-9156-4AE8-8061-FC01B5CF3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A305-C395-401E-B45A-7B2437ACC5B4}" type="slidenum">
              <a:rPr lang="en-US" smtClean="0"/>
              <a:t>11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5FD7E9-9E99-482E-B8E6-4C5F6107B2B7}"/>
              </a:ext>
            </a:extLst>
          </p:cNvPr>
          <p:cNvSpPr/>
          <p:nvPr/>
        </p:nvSpPr>
        <p:spPr>
          <a:xfrm>
            <a:off x="1219200" y="1371600"/>
            <a:ext cx="7086600" cy="4876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100"/>
              </a:spcAft>
            </a:pPr>
            <a:r>
              <a:rPr lang="en-US" sz="40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CHILDREN’S PRODUCT</a:t>
            </a:r>
            <a:endParaRPr lang="en-US" sz="105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100"/>
              </a:spcAft>
            </a:pPr>
            <a:r>
              <a:rPr lang="en-US" sz="40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05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300"/>
              </a:spcBef>
              <a:spcAft>
                <a:spcPts val="100"/>
              </a:spcAft>
            </a:pPr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packet includes required Ross forms for Children’s Product.</a:t>
            </a:r>
            <a:endParaRPr lang="en-US" sz="105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300"/>
              </a:spcBef>
              <a:spcAft>
                <a:spcPts val="100"/>
              </a:spcAft>
            </a:pPr>
            <a:r>
              <a:rPr lang="en-US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fields highlighted in yellow are required.</a:t>
            </a:r>
            <a:endParaRPr lang="en-US" sz="105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100"/>
              </a:spcAft>
            </a:pPr>
            <a:r>
              <a:rPr lang="en-US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05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100"/>
              </a:spcAft>
            </a:pPr>
            <a:r>
              <a:rPr lang="en-US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05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100"/>
              </a:spcAft>
            </a:pPr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following must be completed and submitted by the vendor:</a:t>
            </a:r>
            <a:endParaRPr lang="en-US" sz="105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"/>
            </a:pPr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1A. Children’s Product Cover Form</a:t>
            </a:r>
            <a:endParaRPr lang="en-US" sz="105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"/>
            </a:pPr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2A. Children’s Product Certificate</a:t>
            </a:r>
            <a:endParaRPr lang="en-US" sz="105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300"/>
              </a:spcBef>
              <a:spcAft>
                <a:spcPts val="100"/>
              </a:spcAft>
              <a:buClr>
                <a:srgbClr val="000000"/>
              </a:buClr>
              <a:buFont typeface="Wingdings" panose="05000000000000000000" pitchFamily="2" charset="2"/>
              <a:buChar char=""/>
            </a:pPr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3A. Testing Sample Size  </a:t>
            </a:r>
            <a:r>
              <a:rPr lang="en-US" b="1" i="1" u="sng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3B. Periodic Testing Program Form</a:t>
            </a:r>
            <a:endParaRPr lang="en-US" sz="105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Font typeface="Wingdings" panose="05000000000000000000" pitchFamily="2" charset="2"/>
              <a:buChar char=""/>
            </a:pPr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Applicable test reports </a:t>
            </a:r>
            <a:endParaRPr lang="en-US" sz="105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871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3A036B7-FCFB-DB74-1432-553CE0198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1719839"/>
            <a:ext cx="4572000" cy="490932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C1387F-91BF-4DB7-8A03-42944F102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1A. Ross Product Cover Form</a:t>
            </a:r>
          </a:p>
        </p:txBody>
      </p:sp>
      <p:sp>
        <p:nvSpPr>
          <p:cNvPr id="28" name="Slide Number Placeholder 3">
            <a:extLst>
              <a:ext uri="{FF2B5EF4-FFF2-40B4-BE49-F238E27FC236}">
                <a16:creationId xmlns:a16="http://schemas.microsoft.com/office/drawing/2014/main" id="{E6B3DAA4-CA74-4636-95ED-C09AA973C7EB}"/>
              </a:ext>
            </a:extLst>
          </p:cNvPr>
          <p:cNvSpPr txBox="1">
            <a:spLocks/>
          </p:cNvSpPr>
          <p:nvPr/>
        </p:nvSpPr>
        <p:spPr>
          <a:xfrm>
            <a:off x="6553200" y="63378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F7AA305-C395-401E-B45A-7B2437ACC5B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285C66-78BA-07E6-8A33-78D5D6FB138C}"/>
              </a:ext>
            </a:extLst>
          </p:cNvPr>
          <p:cNvSpPr/>
          <p:nvPr/>
        </p:nvSpPr>
        <p:spPr>
          <a:xfrm>
            <a:off x="3953164" y="2789380"/>
            <a:ext cx="4888186" cy="39690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7C0C50-C985-1ED3-55A4-7CEDC6D581F9}"/>
              </a:ext>
            </a:extLst>
          </p:cNvPr>
          <p:cNvSpPr txBox="1"/>
          <p:nvPr/>
        </p:nvSpPr>
        <p:spPr>
          <a:xfrm>
            <a:off x="457200" y="937676"/>
            <a:ext cx="83839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The Cover Form is required for all Children Products. This form certifies the specific product is within CPSIA compliance</a:t>
            </a:r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1100" b="1" u="sng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u="sng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fields in the section highlighted yellow below must be completed. Vendors should also ensure the following:</a:t>
            </a:r>
          </a:p>
          <a:p>
            <a:pPr marL="0" indent="0">
              <a:buNone/>
            </a:pPr>
            <a:endParaRPr lang="en-US" sz="1100" b="1" u="sng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AE0068-4923-1CC5-66FA-05B8B914E75D}"/>
              </a:ext>
            </a:extLst>
          </p:cNvPr>
          <p:cNvSpPr txBox="1"/>
          <p:nvPr/>
        </p:nvSpPr>
        <p:spPr>
          <a:xfrm>
            <a:off x="457200" y="1747547"/>
            <a:ext cx="3429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Ross PO details must match booking details and all corresponding forms</a:t>
            </a:r>
          </a:p>
          <a:p>
            <a:pPr marL="285750" indent="-285750">
              <a:buFont typeface="+mj-lt"/>
              <a:buAutoNum type="arabicPeriod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+mj-lt"/>
              <a:buAutoNum type="arabi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 additional form is required based on vendor selection in Section II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testing was of the Actual Finished Product, complete form 3A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testing was based on Periodic Testing Program, complete form 3B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Only complete the form relevant to testing method used for the product</a:t>
            </a:r>
          </a:p>
          <a:p>
            <a:pPr marL="228600" indent="-228600">
              <a:buFont typeface="+mj-lt"/>
              <a:buAutoNum type="arabicPeriod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+mj-lt"/>
              <a:buAutoNum type="arabi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Cover Form must be signed and dated at the bottom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366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945A3BC-8626-3DE2-BFDB-87A21B838C7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4454537" y="1886239"/>
            <a:ext cx="4384675" cy="4892675"/>
          </a:xfr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E0F867-2A78-197F-73A6-4115B69A8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2A. Children’s Product Certificate (CPC)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D24FC8-F843-A194-C129-71FB89748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14660" y="6356350"/>
            <a:ext cx="2133600" cy="365125"/>
          </a:xfrm>
        </p:spPr>
        <p:txBody>
          <a:bodyPr/>
          <a:lstStyle/>
          <a:p>
            <a:fld id="{2F7AA305-C395-401E-B45A-7B2437ACC5B4}" type="slidenum">
              <a:rPr lang="en-US" smtClean="0"/>
              <a:t>13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157B05C-4934-197E-BA44-D6E9C82704E8}"/>
              </a:ext>
            </a:extLst>
          </p:cNvPr>
          <p:cNvSpPr/>
          <p:nvPr/>
        </p:nvSpPr>
        <p:spPr>
          <a:xfrm>
            <a:off x="4276443" y="2309089"/>
            <a:ext cx="4643292" cy="19211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9E7AF4-71AE-9364-62D1-2787562D2E99}"/>
              </a:ext>
            </a:extLst>
          </p:cNvPr>
          <p:cNvSpPr txBox="1"/>
          <p:nvPr/>
        </p:nvSpPr>
        <p:spPr>
          <a:xfrm>
            <a:off x="457201" y="952725"/>
            <a:ext cx="829887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The Children’s Product Certificate (CPC) certifies the product was tested by a CPSC-accepted laboratory and complies with applicable children’s product safety standards.</a:t>
            </a:r>
          </a:p>
          <a:p>
            <a:endParaRPr lang="en-US" sz="1400" u="sng"/>
          </a:p>
          <a:p>
            <a:r>
              <a:rPr lang="en-US" sz="1200" b="1" u="sng"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fields in the section highlighted yellow below must be completed. Vendors should also ensure the following: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AE3C4B-F6B5-561D-9E00-22F3CC824A95}"/>
              </a:ext>
            </a:extLst>
          </p:cNvPr>
          <p:cNvSpPr txBox="1"/>
          <p:nvPr/>
        </p:nvSpPr>
        <p:spPr>
          <a:xfrm>
            <a:off x="457200" y="2021547"/>
            <a:ext cx="32742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+mj-lt"/>
              <a:buAutoNum type="arabicPeriod"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Ross PO details must match booking details and all corresponding forms</a:t>
            </a:r>
          </a:p>
          <a:p>
            <a:pPr marL="285750" indent="-285750">
              <a:buFont typeface="+mj-lt"/>
              <a:buAutoNum type="arabicPeriod"/>
            </a:pPr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+mj-lt"/>
              <a:buAutoNum type="arabicPeriod"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Testing Information section must match details of Test Report(s) provided</a:t>
            </a:r>
          </a:p>
          <a:p>
            <a:pPr marL="285750" indent="-285750">
              <a:buFont typeface="+mj-lt"/>
              <a:buAutoNum type="arabicPeriod"/>
            </a:pPr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+mj-lt"/>
              <a:buAutoNum type="arabicPeriod"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Test report date must be within a year of manufacture date</a:t>
            </a:r>
          </a:p>
          <a:p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795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DE5822-D118-7333-86DE-CCAB99D12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295" y="1209965"/>
            <a:ext cx="4539412" cy="556903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E7B28E-C21A-4E35-8E62-F9BC17CE8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2A</a:t>
            </a:r>
            <a:r>
              <a:rPr lang="en-US" dirty="0"/>
              <a:t>. Children’s Product Certificate (CPC) cont’d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5D7291-0949-4887-BE41-B7412662E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A305-C395-401E-B45A-7B2437ACC5B4}" type="slidenum">
              <a:rPr lang="en-US" smtClean="0"/>
              <a:t>14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236334-2F64-4701-9BB1-87F67DBB6B87}"/>
              </a:ext>
            </a:extLst>
          </p:cNvPr>
          <p:cNvSpPr txBox="1"/>
          <p:nvPr/>
        </p:nvSpPr>
        <p:spPr>
          <a:xfrm>
            <a:off x="457200" y="9173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Vendor must check off all Applicable Rules, Bans, Regulations and Standards to certify specific testing performed based the product type.</a:t>
            </a:r>
            <a:endParaRPr lang="en-US" sz="1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2DB5E1-9E65-4A06-B555-2737076538AF}"/>
              </a:ext>
            </a:extLst>
          </p:cNvPr>
          <p:cNvSpPr/>
          <p:nvPr/>
        </p:nvSpPr>
        <p:spPr>
          <a:xfrm>
            <a:off x="2382982" y="1556563"/>
            <a:ext cx="554181" cy="52224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577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9A1D8-60F5-48A6-B089-3662EC232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3A. Sample Size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59E08-CE89-4FD9-B2C4-9CDDE2CFB90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2582" y="947738"/>
            <a:ext cx="7777018" cy="48577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The Sample Size Form should be completed if testing was of the Actual Finished Product.</a:t>
            </a:r>
          </a:p>
          <a:p>
            <a:pPr marL="0" indent="0">
              <a:buNone/>
            </a:pPr>
            <a:endParaRPr lang="en-US" sz="4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4800" b="1" u="sng" dirty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fields in the section highlighted below must be completed. Vendors should also ensure the following:</a:t>
            </a:r>
          </a:p>
          <a:p>
            <a:pPr marL="0" indent="0">
              <a:buNone/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US" sz="5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6E79C7-1BC4-4940-A08F-AFAF77B96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A305-C395-401E-B45A-7B2437ACC5B4}" type="slidenum">
              <a:rPr lang="en-US" smtClean="0"/>
              <a:t>15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D71AF41-DEB6-090E-16D1-61B6040BE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5943" y="1912783"/>
            <a:ext cx="4795475" cy="3860233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B691BAF-A0DE-6BCE-6DC6-8F18D9953515}"/>
              </a:ext>
            </a:extLst>
          </p:cNvPr>
          <p:cNvSpPr/>
          <p:nvPr/>
        </p:nvSpPr>
        <p:spPr>
          <a:xfrm>
            <a:off x="3703782" y="3194441"/>
            <a:ext cx="5107709" cy="27152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3FFF4F-D8FC-4682-AD99-43765BCD23C7}"/>
              </a:ext>
            </a:extLst>
          </p:cNvPr>
          <p:cNvSpPr txBox="1"/>
          <p:nvPr/>
        </p:nvSpPr>
        <p:spPr>
          <a:xfrm>
            <a:off x="452582" y="1912783"/>
            <a:ext cx="309774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+mj-lt"/>
              <a:buAutoNum type="arabi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Ross PO details must match booking details and all corresponding forms</a:t>
            </a:r>
          </a:p>
          <a:p>
            <a:pPr marL="285750" indent="-285750">
              <a:buFont typeface="+mj-lt"/>
              <a:buAutoNum type="arabicPeriod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+mj-lt"/>
              <a:buAutoNum type="arabi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 Section II, Vendor should clearly describe how all factors of the testing process were determined</a:t>
            </a:r>
          </a:p>
          <a:p>
            <a:pPr marL="0" indent="0">
              <a:buNone/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8349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9A1D8-60F5-48A6-B089-3662EC232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Wingdings"/>
              </a:rPr>
              <a:t>3B. Periodic Testing Program Form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6E79C7-1BC4-4940-A08F-AFAF77B96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07020" y="6356350"/>
            <a:ext cx="2133600" cy="365125"/>
          </a:xfrm>
        </p:spPr>
        <p:txBody>
          <a:bodyPr/>
          <a:lstStyle/>
          <a:p>
            <a:fld id="{2F7AA305-C395-401E-B45A-7B2437ACC5B4}" type="slidenum">
              <a:rPr lang="en-US" smtClean="0"/>
              <a:t>16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59E08-CE89-4FD9-B2C4-9CDDE2CFB90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199" y="926806"/>
            <a:ext cx="8229600" cy="563563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The Periodic Testing Program form should be completed if testing was based on Periodic Testing Program. </a:t>
            </a:r>
            <a:r>
              <a:rPr lang="en-US" sz="12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form certifies that the vendor has a periodic testing plan and conducts periodic testing.</a:t>
            </a:r>
          </a:p>
          <a:p>
            <a:pPr marL="0" indent="0">
              <a:buNone/>
            </a:pPr>
            <a:endParaRPr lang="en-US" sz="12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200" b="1" u="sng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 fields in the section highlighted below must be completed. Vendors should also ensure the following:</a:t>
            </a:r>
          </a:p>
          <a:p>
            <a:pPr marL="0" indent="0">
              <a:buNone/>
            </a:pPr>
            <a:endParaRPr lang="en-US" sz="12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636B3D0-C699-0D65-732A-D3171031F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4333" y="1960454"/>
            <a:ext cx="4479829" cy="4762023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36D5D36-C8EB-50F7-DAFE-7361102EB6CE}"/>
              </a:ext>
            </a:extLst>
          </p:cNvPr>
          <p:cNvSpPr/>
          <p:nvPr/>
        </p:nvSpPr>
        <p:spPr>
          <a:xfrm>
            <a:off x="4091711" y="3131127"/>
            <a:ext cx="4765964" cy="36734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7B7974-AC50-5EBB-0E99-36A934E610E3}"/>
              </a:ext>
            </a:extLst>
          </p:cNvPr>
          <p:cNvSpPr txBox="1"/>
          <p:nvPr/>
        </p:nvSpPr>
        <p:spPr>
          <a:xfrm>
            <a:off x="457199" y="1960454"/>
            <a:ext cx="337706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+mj-lt"/>
              <a:buAutoNum type="arabicPeriod"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Ross PO details must match booking details and all corresponding forms</a:t>
            </a:r>
          </a:p>
          <a:p>
            <a:pPr marL="285750" indent="-285750">
              <a:buFont typeface="+mj-lt"/>
              <a:buAutoNum type="arabicPeriod"/>
            </a:pPr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+mj-lt"/>
              <a:buAutoNum type="arabicPeriod"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In Section II, Vendor should clearly describe how all factors of the testing process were determined</a:t>
            </a:r>
          </a:p>
          <a:p>
            <a:pPr marL="0" indent="0">
              <a:buNone/>
            </a:pPr>
            <a:endParaRPr lang="en-US" sz="16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6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1873D16C-526E-A7F0-ADD5-86DB1DB38951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F7AA305-C395-401E-B45A-7B2437ACC5B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677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04A35E-9156-4AE8-8061-FC01B5CF3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A305-C395-401E-B45A-7B2437ACC5B4}" type="slidenum">
              <a:rPr lang="en-US" smtClean="0"/>
              <a:t>17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27D12A-3888-489D-BFEF-F8FE45963DD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18010" y="1066800"/>
            <a:ext cx="6707981" cy="5531168"/>
          </a:xfrm>
        </p:spPr>
        <p:txBody>
          <a:bodyPr>
            <a:normAutofit fontScale="55000" lnSpcReduction="20000"/>
          </a:bodyPr>
          <a:lstStyle/>
          <a:p>
            <a:pPr marL="0" marR="0" algn="ctr">
              <a:spcBef>
                <a:spcPts val="300"/>
              </a:spcBef>
              <a:spcAft>
                <a:spcPts val="100"/>
              </a:spcAft>
            </a:pPr>
            <a:endParaRPr lang="en-US" sz="105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spcBef>
                <a:spcPts val="300"/>
              </a:spcBef>
              <a:spcAft>
                <a:spcPts val="100"/>
              </a:spcAft>
              <a:buNone/>
            </a:pPr>
            <a:endParaRPr lang="en-US" sz="4000" b="1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spcBef>
                <a:spcPts val="300"/>
              </a:spcBef>
              <a:spcAft>
                <a:spcPts val="100"/>
              </a:spcAft>
              <a:buNone/>
            </a:pPr>
            <a:r>
              <a:rPr lang="en-US" sz="73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NON-CHILDREN’S PRODUCT</a:t>
            </a:r>
            <a:endParaRPr lang="en-US" sz="73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300"/>
              </a:spcBef>
              <a:spcAft>
                <a:spcPts val="100"/>
              </a:spcAft>
            </a:pPr>
            <a:endParaRPr lang="en-US" sz="105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300"/>
              </a:spcBef>
              <a:spcAft>
                <a:spcPts val="100"/>
              </a:spcAft>
            </a:pPr>
            <a:endParaRPr lang="en-US" sz="105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300"/>
              </a:spcBef>
              <a:spcAft>
                <a:spcPts val="100"/>
              </a:spcAft>
            </a:pPr>
            <a:endParaRPr lang="en-US" sz="33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300"/>
              </a:spcBef>
              <a:spcAft>
                <a:spcPts val="100"/>
              </a:spcAft>
              <a:buNone/>
            </a:pPr>
            <a:endParaRPr lang="en-US" sz="33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spcBef>
                <a:spcPts val="300"/>
              </a:spcBef>
              <a:spcAft>
                <a:spcPts val="100"/>
              </a:spcAft>
              <a:buNone/>
            </a:pPr>
            <a:r>
              <a:rPr lang="en-US" sz="33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packet includes required Ross forms for Non-Children’s Product.</a:t>
            </a:r>
          </a:p>
          <a:p>
            <a:pPr marL="0" marR="0" indent="0" algn="ctr">
              <a:spcBef>
                <a:spcPts val="300"/>
              </a:spcBef>
              <a:spcAft>
                <a:spcPts val="100"/>
              </a:spcAft>
              <a:buNone/>
            </a:pPr>
            <a:r>
              <a:rPr lang="en-US" sz="330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fields highlighted in yellow are required.</a:t>
            </a:r>
            <a:endParaRPr lang="en-US" sz="33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300"/>
              </a:spcBef>
              <a:spcAft>
                <a:spcPts val="100"/>
              </a:spcAft>
              <a:buNone/>
            </a:pPr>
            <a:endParaRPr lang="en-US" sz="330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300"/>
              </a:spcBef>
              <a:spcAft>
                <a:spcPts val="100"/>
              </a:spcAft>
              <a:buNone/>
            </a:pPr>
            <a:endParaRPr lang="en-US" sz="33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70000"/>
              </a:lnSpc>
              <a:spcBef>
                <a:spcPts val="300"/>
              </a:spcBef>
              <a:spcAft>
                <a:spcPts val="100"/>
              </a:spcAft>
              <a:buNone/>
            </a:pPr>
            <a:r>
              <a:rPr lang="en-US" sz="33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following must be completed and submitted by the vendor:</a:t>
            </a:r>
          </a:p>
          <a:p>
            <a:pPr lvl="0">
              <a:lnSpc>
                <a:spcPct val="170000"/>
              </a:lnSpc>
              <a:spcBef>
                <a:spcPts val="300"/>
              </a:spcBef>
              <a:buFont typeface="Wingdings" panose="05000000000000000000" pitchFamily="2" charset="2"/>
              <a:buChar char=""/>
            </a:pPr>
            <a:r>
              <a:rPr lang="en-US" sz="33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1B. Non-Children’s Product Cover Form</a:t>
            </a:r>
          </a:p>
          <a:p>
            <a:pPr lvl="0"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"/>
            </a:pPr>
            <a:r>
              <a:rPr lang="en-US" sz="33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2B. General Conformity Certificate</a:t>
            </a:r>
          </a:p>
          <a:p>
            <a:pPr lvl="0"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"/>
            </a:pPr>
            <a:r>
              <a:rPr lang="en-US" sz="33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3C. Reasonable Testing Program Form </a:t>
            </a:r>
            <a:r>
              <a:rPr lang="en-US" sz="3300" i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(if applicable)</a:t>
            </a:r>
            <a:endParaRPr lang="en-US" sz="33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7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"/>
            </a:pPr>
            <a:r>
              <a:rPr lang="en-US" sz="33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Applicable test reports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2845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84CCC-F3C8-468D-B2E5-6A1BCA018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1B. Ross Product Cover Form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D350E991-AEB4-C633-421D-B0FD5D1B044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4419170" y="1872189"/>
            <a:ext cx="4383087" cy="4656673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0AF05E4-3E16-4F53-B732-DAB3308BA7B5}"/>
              </a:ext>
            </a:extLst>
          </p:cNvPr>
          <p:cNvSpPr/>
          <p:nvPr/>
        </p:nvSpPr>
        <p:spPr>
          <a:xfrm>
            <a:off x="390525" y="884882"/>
            <a:ext cx="83629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Product Cover Form is required for all Non-Children’s Products. This form certifies the specific product is within CPSIA compliance. </a:t>
            </a:r>
          </a:p>
          <a:p>
            <a:endParaRPr lang="en-US" sz="1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fields in the section highlighted below must be completed. Vendors should also ensure the following: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BECB48E-A7D5-9EF6-3AE9-DC8B8CAED375}"/>
              </a:ext>
            </a:extLst>
          </p:cNvPr>
          <p:cNvSpPr/>
          <p:nvPr/>
        </p:nvSpPr>
        <p:spPr>
          <a:xfrm>
            <a:off x="4193310" y="2798617"/>
            <a:ext cx="4682837" cy="37316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767B22-BB15-E3E8-D02C-1BAC348D2202}"/>
              </a:ext>
            </a:extLst>
          </p:cNvPr>
          <p:cNvSpPr txBox="1"/>
          <p:nvPr/>
        </p:nvSpPr>
        <p:spPr>
          <a:xfrm>
            <a:off x="457200" y="1872447"/>
            <a:ext cx="34128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+mj-lt"/>
              <a:buAutoNum type="arabicPeriod"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Ross PO details must match booking details and all corresponding forms</a:t>
            </a:r>
          </a:p>
          <a:p>
            <a:pPr marL="285750" indent="-285750">
              <a:buFont typeface="+mj-lt"/>
              <a:buAutoNum type="arabicPeriod"/>
            </a:pPr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+mj-lt"/>
              <a:buAutoNum type="arabicPeriod"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An additional form is required based on vendor selection in Section II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If testing was based on Reasonable Testing Program, complete form 3C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Only complete the form relevant to testing method used for the product</a:t>
            </a:r>
          </a:p>
          <a:p>
            <a:pPr marL="285750" indent="-285750">
              <a:buFont typeface="+mj-lt"/>
              <a:buAutoNum type="arabicPeriod"/>
            </a:pPr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Cover Form must be signed and dated at the bottom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B71895-A301-45FA-A96B-701175C5D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F7AA305-C395-401E-B45A-7B2437ACC5B4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016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A60C6-C150-0E0E-5B51-72FFD1D7F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dirty="0"/>
              <a:t>Table of 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C25AF-88AE-8FDC-98AC-8702A8F4BA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pPr marL="0" indent="0">
              <a:buNone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Overview								Page 2</a:t>
            </a:r>
          </a:p>
          <a:p>
            <a:pPr marL="0" indent="0">
              <a:buNone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Documentation – Checklist 						Page 3  </a:t>
            </a:r>
          </a:p>
          <a:p>
            <a:pPr marL="0" indent="0">
              <a:buNone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Documentation – Reminders						Page 4</a:t>
            </a:r>
          </a:p>
          <a:p>
            <a:pPr marL="0" indent="0">
              <a:buNone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Documentation – Exemptions						Page 5</a:t>
            </a:r>
          </a:p>
          <a:p>
            <a:pPr marL="0" indent="0">
              <a:buNone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Documentation – Upload Guidelines					Page 7</a:t>
            </a:r>
          </a:p>
          <a:p>
            <a:pPr marL="0" indent="0">
              <a:buNone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FAQs								Page 8</a:t>
            </a:r>
          </a:p>
          <a:p>
            <a:pPr marL="0" indent="0">
              <a:buNone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Contacts 								Page 9</a:t>
            </a:r>
          </a:p>
          <a:p>
            <a:pPr marL="0" indent="0">
              <a:buNone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Appendices							Page 10</a:t>
            </a:r>
          </a:p>
          <a:p>
            <a:pPr marL="0" indent="0">
              <a:buNone/>
            </a:pPr>
            <a:endParaRPr lang="en-US"/>
          </a:p>
          <a:p>
            <a:pPr marL="385763" indent="-385763">
              <a:buFont typeface="+mj-lt"/>
              <a:buAutoNum type="arabicPeriod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692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760ED7C-5CAC-34BB-249C-DCB0AA5872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7557" y="1919491"/>
            <a:ext cx="3993572" cy="4871336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1E5408-0DED-4D92-971B-610AEB24F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2B. Non-Children’s Product Certificate (GCC)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30798F-39D4-4E01-80C1-1AB086E72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F7AA305-C395-401E-B45A-7B2437ACC5B4}" type="slidenum">
              <a:rPr lang="en-US" smtClean="0"/>
              <a:pPr>
                <a:spcAft>
                  <a:spcPts val="600"/>
                </a:spcAft>
              </a:pPr>
              <a:t>19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4ED6C2-046B-46BE-8EF0-57B744677C85}"/>
              </a:ext>
            </a:extLst>
          </p:cNvPr>
          <p:cNvSpPr/>
          <p:nvPr/>
        </p:nvSpPr>
        <p:spPr>
          <a:xfrm>
            <a:off x="419081" y="934733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The Non-Children’s Product Certificate (GCC) certifies the product was tested by a third party laboratory and complies with applicable non-children’s product safety standards.</a:t>
            </a:r>
          </a:p>
          <a:p>
            <a:endParaRPr lang="en-US" sz="1200" b="1" u="sng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u="sng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 fields in the section highlighted below must be completed. Vendors should also ensure the following:</a:t>
            </a:r>
            <a:endParaRPr lang="en-US" sz="12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16D3B6C-1C0C-EC1F-E8DE-58784B5F4767}"/>
              </a:ext>
            </a:extLst>
          </p:cNvPr>
          <p:cNvSpPr/>
          <p:nvPr/>
        </p:nvSpPr>
        <p:spPr>
          <a:xfrm>
            <a:off x="4617538" y="2766014"/>
            <a:ext cx="4240140" cy="16859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407E57-4BD0-CE55-E266-C764DCA0E22A}"/>
              </a:ext>
            </a:extLst>
          </p:cNvPr>
          <p:cNvSpPr txBox="1"/>
          <p:nvPr/>
        </p:nvSpPr>
        <p:spPr>
          <a:xfrm>
            <a:off x="457200" y="1919491"/>
            <a:ext cx="389306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+mj-lt"/>
              <a:buAutoNum type="arabicPeriod"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Ross PO details must match booking details and all corresponding forms</a:t>
            </a:r>
          </a:p>
          <a:p>
            <a:pPr marL="285750" indent="-285750">
              <a:buFont typeface="+mj-lt"/>
              <a:buAutoNum type="arabicPeriod"/>
            </a:pPr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+mj-lt"/>
              <a:buAutoNum type="arabicPeriod"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Testing Information section must match details of Test Report(s) provided</a:t>
            </a:r>
          </a:p>
          <a:p>
            <a:pPr marL="285750" indent="-285750">
              <a:buFont typeface="+mj-lt"/>
              <a:buAutoNum type="arabicPeriod"/>
            </a:pPr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+mj-lt"/>
              <a:buAutoNum type="arabicPeriod"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Test reports must be within a year of manufacture fields must be within one year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4751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90DAA61-9B5A-424B-89A3-E39D8AA8F3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021" y="1616363"/>
            <a:ext cx="6647958" cy="4384954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1E5408-0DED-4D92-971B-610AEB24F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2B. Non-Children’s Product Certificate (GCC) cont’d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30798F-39D4-4E01-80C1-1AB086E72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F7AA305-C395-401E-B45A-7B2437ACC5B4}" type="slidenum">
              <a:rPr lang="en-US" smtClean="0"/>
              <a:pPr>
                <a:spcAft>
                  <a:spcPts val="600"/>
                </a:spcAft>
              </a:pPr>
              <a:t>20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4ED6C2-046B-46BE-8EF0-57B744677C85}"/>
              </a:ext>
            </a:extLst>
          </p:cNvPr>
          <p:cNvSpPr/>
          <p:nvPr/>
        </p:nvSpPr>
        <p:spPr>
          <a:xfrm>
            <a:off x="419081" y="934733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Vendor must check off all Applicable Rules, Bans, Regulations and Standards to certify specific testing performed based the product type.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FE56AA-C181-4739-AF5A-C58F8EABE8E3}"/>
              </a:ext>
            </a:extLst>
          </p:cNvPr>
          <p:cNvSpPr/>
          <p:nvPr/>
        </p:nvSpPr>
        <p:spPr>
          <a:xfrm>
            <a:off x="1450109" y="2595419"/>
            <a:ext cx="757382" cy="33278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0724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9A1D8-60F5-48A6-B089-3662EC232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3C. Reasonable Testing Program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59E08-CE89-4FD9-B2C4-9CDDE2CFB9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The Reasonable Testing Program Form should be completed if testing was based on a Reasonable Testing Program. This is based on the vendors reasoning concerning the testing methods conducted on the products. </a:t>
            </a:r>
          </a:p>
          <a:p>
            <a:pPr marL="0" indent="0">
              <a:buNone/>
            </a:pPr>
            <a:endParaRPr lang="en-US" sz="1200" b="1" u="sng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200" b="1" u="sng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 fields in the section highlighted below must be completed. Vendors should also ensure the following: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6E79C7-1BC4-4940-A08F-AFAF77B96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A305-C395-401E-B45A-7B2437ACC5B4}" type="slidenum">
              <a:rPr lang="en-US" smtClean="0"/>
              <a:t>21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C9808D-9F7E-3D68-BA8A-3DBE91224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850" y="2050834"/>
            <a:ext cx="4945380" cy="3834653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134B937-AE0C-1555-30F7-89294D9A1C4A}"/>
              </a:ext>
            </a:extLst>
          </p:cNvPr>
          <p:cNvSpPr/>
          <p:nvPr/>
        </p:nvSpPr>
        <p:spPr>
          <a:xfrm>
            <a:off x="3740728" y="3371272"/>
            <a:ext cx="5227782" cy="25877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6F516E-CEE9-9FB0-B7DB-99CA3D2D8E8B}"/>
              </a:ext>
            </a:extLst>
          </p:cNvPr>
          <p:cNvSpPr txBox="1"/>
          <p:nvPr/>
        </p:nvSpPr>
        <p:spPr>
          <a:xfrm>
            <a:off x="457200" y="1986277"/>
            <a:ext cx="33597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+mj-lt"/>
              <a:buAutoNum type="arabicPeriod"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Ross PO details must match booking details and all corresponding forms</a:t>
            </a:r>
          </a:p>
          <a:p>
            <a:pPr marL="285750" indent="-285750">
              <a:buFont typeface="+mj-lt"/>
              <a:buAutoNum type="arabicPeriod"/>
            </a:pPr>
            <a:endParaRPr lang="en-US" sz="120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+mj-lt"/>
              <a:buAutoNum type="arabicPeriod"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In Section II, Vendor should clearly describe how all factors of the testing process were determined</a:t>
            </a:r>
          </a:p>
          <a:p>
            <a:endParaRPr lang="en-US" sz="12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5659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B97F0-2832-C5F5-629E-FE9AF3CEC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Uploading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documents in DHL/ACS: User Guide</a:t>
            </a:r>
            <a:endParaRPr lang="en-US" b="1" dirty="0">
              <a:latin typeface="Arial" panose="020B0604020202020204" pitchFamily="34" charset="0"/>
              <a:ea typeface="Calibri Light"/>
              <a:cs typeface="Arial" panose="020B0604020202020204" pitchFamily="34" charset="0"/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C436483F-6AA1-8511-E4AA-4288E8732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A305-C395-401E-B45A-7B2437ACC5B4}" type="slidenum">
              <a:rPr lang="en-US" smtClean="0"/>
              <a:t>22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BB47AF-17F8-658C-E2CA-271B0F5006B4}"/>
              </a:ext>
            </a:extLst>
          </p:cNvPr>
          <p:cNvSpPr txBox="1"/>
          <p:nvPr/>
        </p:nvSpPr>
        <p:spPr>
          <a:xfrm>
            <a:off x="457198" y="905024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Search the Shipping Order (SO) number by entering the Purchase Order (PO) number</a:t>
            </a:r>
          </a:p>
          <a:p>
            <a:pPr marL="342900" indent="-342900">
              <a:buAutoNum type="arabicPeriod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Click “Search”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D34526-B937-ADD0-A8F8-3E6E8FF48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455" y="1662991"/>
            <a:ext cx="7897090" cy="302932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EBC4AEF-728D-103A-60FF-E20EEDCA3D86}"/>
              </a:ext>
            </a:extLst>
          </p:cNvPr>
          <p:cNvSpPr>
            <a:spLocks/>
          </p:cNvSpPr>
          <p:nvPr/>
        </p:nvSpPr>
        <p:spPr>
          <a:xfrm>
            <a:off x="4317129" y="3287686"/>
            <a:ext cx="325011" cy="28262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878972E-9035-C1B1-E028-62B4AE26AF86}"/>
              </a:ext>
            </a:extLst>
          </p:cNvPr>
          <p:cNvSpPr>
            <a:spLocks/>
          </p:cNvSpPr>
          <p:nvPr/>
        </p:nvSpPr>
        <p:spPr>
          <a:xfrm>
            <a:off x="6839502" y="3287686"/>
            <a:ext cx="325011" cy="28262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136552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49457-3EED-C100-A7CA-0023206E0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Uploading</a:t>
            </a:r>
            <a:r>
              <a:rPr lang="en-US" b="1" dirty="0">
                <a:ea typeface="Calibri Light"/>
                <a:cs typeface="Calibri Light"/>
              </a:rPr>
              <a:t> documents in DHL/ACS: User </a:t>
            </a:r>
            <a:r>
              <a:rPr lang="en-US" dirty="0"/>
              <a:t>Guide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5D1FF-7412-97F1-D7CA-FEEAB24C1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US" sz="1400"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Select the Shipping Order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en-US" sz="1400"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Click '</a:t>
            </a:r>
            <a:r>
              <a:rPr lang="en-US" sz="1400" b="1"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ATTACH DOCUMENT'</a:t>
            </a:r>
            <a:endParaRPr lang="en-US" sz="1400"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3093DBEC-E2D2-F46C-D696-50FF73DA9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A305-C395-401E-B45A-7B2437ACC5B4}" type="slidenum">
              <a:rPr lang="en-US" smtClean="0"/>
              <a:t>23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9B14039-4597-F5AD-3C64-20D7DC654DB4}"/>
              </a:ext>
            </a:extLst>
          </p:cNvPr>
          <p:cNvSpPr/>
          <p:nvPr/>
        </p:nvSpPr>
        <p:spPr>
          <a:xfrm>
            <a:off x="3059905" y="3835004"/>
            <a:ext cx="826295" cy="288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9EBAAA-208A-61D0-4F0A-2E5A247AF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284" y="2243257"/>
            <a:ext cx="7361432" cy="318349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0BB33AC-3F48-1F19-E99B-44A417AEF437}"/>
              </a:ext>
            </a:extLst>
          </p:cNvPr>
          <p:cNvSpPr>
            <a:spLocks/>
          </p:cNvSpPr>
          <p:nvPr/>
        </p:nvSpPr>
        <p:spPr>
          <a:xfrm>
            <a:off x="882891" y="4860230"/>
            <a:ext cx="325011" cy="279286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1B7FCC0-1976-779E-E92F-581EA0CB0825}"/>
              </a:ext>
            </a:extLst>
          </p:cNvPr>
          <p:cNvSpPr>
            <a:spLocks/>
          </p:cNvSpPr>
          <p:nvPr/>
        </p:nvSpPr>
        <p:spPr>
          <a:xfrm>
            <a:off x="891284" y="4233955"/>
            <a:ext cx="325011" cy="28262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734673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5BC02-C3E9-635C-358D-F2D49776C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Uploading</a:t>
            </a:r>
            <a:r>
              <a:rPr lang="en-US" b="1" dirty="0">
                <a:ea typeface="Calibri Light"/>
                <a:cs typeface="Calibri Light"/>
              </a:rPr>
              <a:t> documents in DHL/ACS: User </a:t>
            </a:r>
            <a:r>
              <a:rPr lang="en-US" dirty="0">
                <a:cs typeface="Calibri Light"/>
              </a:rPr>
              <a:t>Guide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95E72-30B8-28FD-B9F7-D4C7C53C61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en-US" sz="140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 pop-up window will appear, click '</a:t>
            </a:r>
            <a:r>
              <a:rPr lang="en-US" sz="1400" b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CHOOSE FILE' </a:t>
            </a:r>
            <a:r>
              <a:rPr lang="en-US" sz="140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to select documents to upload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en-US" sz="140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Upload as Document Type "</a:t>
            </a:r>
            <a:r>
              <a:rPr lang="en-US" sz="1400" b="1">
                <a:solidFill>
                  <a:srgbClr val="1A1A1A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CPSIA GCC Test Docs: Attached Doc</a:t>
            </a:r>
            <a:r>
              <a:rPr lang="en-US" sz="1400">
                <a:solidFill>
                  <a:srgbClr val="1A1A1A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"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A15D1B26-6B83-A5FD-C84E-F70AB78C8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A305-C395-401E-B45A-7B2437ACC5B4}" type="slidenum">
              <a:rPr lang="en-US" smtClean="0"/>
              <a:t>24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0217DC9-FA2A-CD0F-E690-960DE7F7AAF6}"/>
              </a:ext>
            </a:extLst>
          </p:cNvPr>
          <p:cNvGrpSpPr/>
          <p:nvPr/>
        </p:nvGrpSpPr>
        <p:grpSpPr>
          <a:xfrm>
            <a:off x="1409252" y="1679821"/>
            <a:ext cx="6325496" cy="4985868"/>
            <a:chOff x="2872292" y="1905000"/>
            <a:chExt cx="5357308" cy="418890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791D118-EB2C-1ED4-9078-D930987157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8448" r="3624"/>
            <a:stretch/>
          </p:blipFill>
          <p:spPr>
            <a:xfrm>
              <a:off x="2872292" y="1905000"/>
              <a:ext cx="5357308" cy="4188906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C599B78-C579-D038-A4F6-1DFA144EE401}"/>
                </a:ext>
              </a:extLst>
            </p:cNvPr>
            <p:cNvSpPr/>
            <p:nvPr/>
          </p:nvSpPr>
          <p:spPr>
            <a:xfrm>
              <a:off x="3962400" y="3352800"/>
              <a:ext cx="685800" cy="2286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1147DDF-5827-7C47-7734-F407E034F7A2}"/>
                </a:ext>
              </a:extLst>
            </p:cNvPr>
            <p:cNvSpPr/>
            <p:nvPr/>
          </p:nvSpPr>
          <p:spPr>
            <a:xfrm>
              <a:off x="2971800" y="4419600"/>
              <a:ext cx="2971800" cy="2286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19B0A458-168A-E62E-A894-290A19192AA1}"/>
              </a:ext>
            </a:extLst>
          </p:cNvPr>
          <p:cNvSpPr>
            <a:spLocks/>
          </p:cNvSpPr>
          <p:nvPr/>
        </p:nvSpPr>
        <p:spPr>
          <a:xfrm>
            <a:off x="3736084" y="3484416"/>
            <a:ext cx="325011" cy="28262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140D9CC-DE89-15B4-2E72-9671F4AADD4E}"/>
              </a:ext>
            </a:extLst>
          </p:cNvPr>
          <p:cNvSpPr>
            <a:spLocks/>
          </p:cNvSpPr>
          <p:nvPr/>
        </p:nvSpPr>
        <p:spPr>
          <a:xfrm>
            <a:off x="5177685" y="4754819"/>
            <a:ext cx="325011" cy="28262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3079582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0A82C-3D76-4FB8-3667-78B337DD6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Calibri Light"/>
                <a:cs typeface="Calibri Light"/>
              </a:rPr>
              <a:t>Uploading documents in DHL/ACS: User Guide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43173-5465-8CBE-3583-377E65AA15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pPr marL="342900" indent="-342900">
              <a:buFont typeface="+mj-lt"/>
              <a:buAutoNum type="arabicPeriod" startAt="7"/>
            </a:pPr>
            <a:r>
              <a:rPr lang="en-US" sz="1400"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After the document is chosen, the file name will be displayed next to ‘CHOOSE FILE’ and ‘Document Id.’</a:t>
            </a:r>
          </a:p>
          <a:p>
            <a:pPr marL="342900" indent="-342900">
              <a:buFont typeface="+mj-lt"/>
              <a:buAutoNum type="arabicPeriod" startAt="7"/>
            </a:pPr>
            <a:r>
              <a:rPr lang="en-US" sz="1400"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Choose the Document Type ’</a:t>
            </a:r>
            <a:r>
              <a:rPr lang="en-US" sz="1400" b="1">
                <a:solidFill>
                  <a:srgbClr val="1A1A1A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CPSIA GCC Test Docs: Attached Doc’</a:t>
            </a:r>
            <a:r>
              <a:rPr lang="en-US" sz="1400">
                <a:solidFill>
                  <a:srgbClr val="1A1A1A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 from the dropdown list.</a:t>
            </a:r>
          </a:p>
          <a:p>
            <a:pPr marL="342900" indent="-342900">
              <a:buFont typeface="+mj-lt"/>
              <a:buAutoNum type="arabicPeriod" startAt="7"/>
            </a:pPr>
            <a:r>
              <a:rPr lang="en-US" sz="1400">
                <a:solidFill>
                  <a:srgbClr val="1A1A1A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Click '</a:t>
            </a:r>
            <a:r>
              <a:rPr lang="en-US" sz="1400" b="1">
                <a:solidFill>
                  <a:srgbClr val="1A1A1A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ATTACH</a:t>
            </a:r>
            <a:r>
              <a:rPr lang="en-US" sz="1400">
                <a:solidFill>
                  <a:srgbClr val="1A1A1A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' to upload the document.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9C936A49-235D-6F14-6400-4E40897A8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A305-C395-401E-B45A-7B2437ACC5B4}" type="slidenum">
              <a:rPr lang="en-US" smtClean="0"/>
              <a:t>25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FAC4F7B-A3DF-6E50-25CC-510A31505F05}"/>
              </a:ext>
            </a:extLst>
          </p:cNvPr>
          <p:cNvGrpSpPr/>
          <p:nvPr/>
        </p:nvGrpSpPr>
        <p:grpSpPr>
          <a:xfrm>
            <a:off x="1554274" y="2121941"/>
            <a:ext cx="6035452" cy="4571330"/>
            <a:chOff x="2743200" y="2133600"/>
            <a:chExt cx="5637007" cy="39445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BD45ACE-C4D3-D9E3-09B2-1CBFA13308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7982" r="4150"/>
            <a:stretch/>
          </p:blipFill>
          <p:spPr>
            <a:xfrm>
              <a:off x="2743200" y="2133600"/>
              <a:ext cx="5637007" cy="39445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contourClr>
                <a:srgbClr val="FFFFFF"/>
              </a:contourClr>
            </a:sp3d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6E7E91C-72A6-A9CC-514C-83D7A14B9DDE}"/>
                </a:ext>
              </a:extLst>
            </p:cNvPr>
            <p:cNvSpPr/>
            <p:nvPr/>
          </p:nvSpPr>
          <p:spPr>
            <a:xfrm>
              <a:off x="4572000" y="3657600"/>
              <a:ext cx="685800" cy="2286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EFE9882-00E0-CB56-EAEF-0F8A457F9614}"/>
                </a:ext>
              </a:extLst>
            </p:cNvPr>
            <p:cNvSpPr/>
            <p:nvPr/>
          </p:nvSpPr>
          <p:spPr>
            <a:xfrm>
              <a:off x="3925614" y="4800600"/>
              <a:ext cx="1941786" cy="1524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AE7EA13-BE77-BDE5-6F74-33D63A39DFBD}"/>
                </a:ext>
              </a:extLst>
            </p:cNvPr>
            <p:cNvSpPr/>
            <p:nvPr/>
          </p:nvSpPr>
          <p:spPr>
            <a:xfrm>
              <a:off x="2895600" y="5444075"/>
              <a:ext cx="533400" cy="2286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0763428-B171-A539-B9EE-97D26D160C51}"/>
              </a:ext>
            </a:extLst>
          </p:cNvPr>
          <p:cNvSpPr>
            <a:spLocks/>
          </p:cNvSpPr>
          <p:nvPr/>
        </p:nvSpPr>
        <p:spPr>
          <a:xfrm>
            <a:off x="4409494" y="3888124"/>
            <a:ext cx="325011" cy="28262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87A859E-19D2-E180-3543-938E1381A0AA}"/>
              </a:ext>
            </a:extLst>
          </p:cNvPr>
          <p:cNvSpPr>
            <a:spLocks/>
          </p:cNvSpPr>
          <p:nvPr/>
        </p:nvSpPr>
        <p:spPr>
          <a:xfrm>
            <a:off x="5142729" y="5159755"/>
            <a:ext cx="325011" cy="28262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9F77FCE-FE09-6CD8-8C93-0DFC56F0CECD}"/>
              </a:ext>
            </a:extLst>
          </p:cNvPr>
          <p:cNvSpPr>
            <a:spLocks/>
          </p:cNvSpPr>
          <p:nvPr/>
        </p:nvSpPr>
        <p:spPr>
          <a:xfrm>
            <a:off x="1310849" y="5958492"/>
            <a:ext cx="325011" cy="28262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7055305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819ED-4FC1-BD8B-3DBA-D1E2E4C16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Calibri Light"/>
                <a:cs typeface="Calibri Light"/>
              </a:rPr>
              <a:t>Viewing and Revising Uploaded Documents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C15A9-FEF0-F66F-A4EC-66486CA46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pPr marL="0" indent="0">
              <a:buNone/>
            </a:pPr>
            <a:r>
              <a:rPr lang="en-US" sz="1400"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To check if a document is uploaded correctly, click 'View' under the View Document column. If the document appears in the next screen, it has been successfully uploaded.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4C8E73-E6DC-BC24-83AA-2178CDBCC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A305-C395-401E-B45A-7B2437ACC5B4}" type="slidenum">
              <a:rPr lang="en-US" smtClean="0"/>
              <a:t>26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A413F87-A9AF-C2E3-2BE0-B424FFE1ABD2}"/>
              </a:ext>
            </a:extLst>
          </p:cNvPr>
          <p:cNvGrpSpPr/>
          <p:nvPr/>
        </p:nvGrpSpPr>
        <p:grpSpPr>
          <a:xfrm>
            <a:off x="502227" y="2054294"/>
            <a:ext cx="8139545" cy="2882091"/>
            <a:chOff x="502228" y="2279931"/>
            <a:chExt cx="8139545" cy="288209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8A00BD4-89FF-4871-A93B-C48691A15092}"/>
                </a:ext>
              </a:extLst>
            </p:cNvPr>
            <p:cNvGrpSpPr/>
            <p:nvPr/>
          </p:nvGrpSpPr>
          <p:grpSpPr>
            <a:xfrm>
              <a:off x="502228" y="3656094"/>
              <a:ext cx="8000054" cy="1505928"/>
              <a:chOff x="464128" y="3109111"/>
              <a:chExt cx="8000054" cy="1505928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9D165F0C-1B67-8762-C578-A1C9F61F877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b="14631"/>
              <a:stretch/>
            </p:blipFill>
            <p:spPr>
              <a:xfrm>
                <a:off x="603619" y="3109111"/>
                <a:ext cx="7860563" cy="150592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contourClr>
                  <a:srgbClr val="FFFFFF"/>
                </a:contourClr>
              </a:sp3d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D276D82-627E-D395-EF2E-2FC1558C66C2}"/>
                  </a:ext>
                </a:extLst>
              </p:cNvPr>
              <p:cNvSpPr/>
              <p:nvPr/>
            </p:nvSpPr>
            <p:spPr>
              <a:xfrm>
                <a:off x="464128" y="3848569"/>
                <a:ext cx="5205845" cy="392757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239E2B7-A1BF-5C71-4569-F691F3C23B57}"/>
                  </a:ext>
                </a:extLst>
              </p:cNvPr>
              <p:cNvSpPr/>
              <p:nvPr/>
            </p:nvSpPr>
            <p:spPr>
              <a:xfrm>
                <a:off x="1834776" y="3926541"/>
                <a:ext cx="1972236" cy="956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E8BD567-8042-DEA5-FA1C-85129B378431}"/>
                  </a:ext>
                </a:extLst>
              </p:cNvPr>
              <p:cNvSpPr/>
              <p:nvPr/>
            </p:nvSpPr>
            <p:spPr>
              <a:xfrm>
                <a:off x="1834776" y="4113111"/>
                <a:ext cx="1972236" cy="956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94E5DD3-CF86-8A2B-E8F9-45551B2AC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2228" y="2279931"/>
              <a:ext cx="8139545" cy="9425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6198349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CECAE-42B7-29EE-6F6C-409461506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ea typeface="Calibri Light"/>
                <a:cs typeface="Calibri Light"/>
              </a:rPr>
              <a:t>Viewing and Revising Uploaded Documents (cont’d)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95F20-74CD-9FEB-3720-8B285B1E08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pPr marL="0" indent="0">
              <a:buNone/>
            </a:pPr>
            <a:r>
              <a:rPr lang="en-US" sz="1400"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Vendors should re-upload any revised documents to quickly alert the forwarder and CPSIA team that changes have been made. Outdated documents should be </a:t>
            </a:r>
            <a:r>
              <a:rPr lang="en-US" sz="1400" b="1"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deleted </a:t>
            </a:r>
            <a:r>
              <a:rPr lang="en-US" sz="1400"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from the shipping order.</a:t>
            </a:r>
          </a:p>
          <a:p>
            <a:pPr marL="0" indent="0">
              <a:buNone/>
            </a:pPr>
            <a:endParaRPr lang="en-US" sz="1400"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400"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Select outdated files and click '</a:t>
            </a:r>
            <a:r>
              <a:rPr lang="en-US" sz="1400" b="1"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DELETE DOCUMENT</a:t>
            </a:r>
            <a:r>
              <a:rPr lang="en-US" sz="1400"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.'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6228299-5FF8-D41C-1F46-BB204B51E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A305-C395-401E-B45A-7B2437ACC5B4}" type="slidenum">
              <a:rPr lang="en-US" smtClean="0"/>
              <a:t>27</a:t>
            </a:fld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1149902-759B-774F-E2F3-3A9ED3C3C4C9}"/>
              </a:ext>
            </a:extLst>
          </p:cNvPr>
          <p:cNvGrpSpPr/>
          <p:nvPr/>
        </p:nvGrpSpPr>
        <p:grpSpPr>
          <a:xfrm>
            <a:off x="450328" y="2139807"/>
            <a:ext cx="8243344" cy="3418216"/>
            <a:chOff x="265123" y="2013347"/>
            <a:chExt cx="8257089" cy="3418216"/>
          </a:xfrm>
        </p:grpSpPr>
        <p:pic>
          <p:nvPicPr>
            <p:cNvPr id="4" name="Picture 3" descr="A screenshot of a document&#10;&#10;Description automatically generated">
              <a:extLst>
                <a:ext uri="{FF2B5EF4-FFF2-40B4-BE49-F238E27FC236}">
                  <a16:creationId xmlns:a16="http://schemas.microsoft.com/office/drawing/2014/main" id="{073AE627-E747-5548-FF1D-08D64DB9DD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5123" y="2013347"/>
              <a:ext cx="8257089" cy="34182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contourClr>
                <a:srgbClr val="FFFFFF"/>
              </a:contourClr>
            </a:sp3d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F2C976C-A197-1528-E8FB-F47185750B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5795" y="4459277"/>
              <a:ext cx="721929" cy="15247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contourClr>
                <a:srgbClr val="FFFFFF"/>
              </a:contourClr>
            </a:sp3d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6B60F53-E21D-3C3F-C611-DCAE1C920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5795" y="4249006"/>
              <a:ext cx="762380" cy="15247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contourClr>
                <a:srgbClr val="FFFFFF"/>
              </a:contourClr>
            </a:sp3d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CE6F8F3-D7D7-D600-836B-1398FB72A5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62145" y="4249006"/>
              <a:ext cx="1819709" cy="15247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contourClr>
                <a:srgbClr val="FFFFFF"/>
              </a:contourClr>
            </a:sp3d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6093B78-9E83-ABF7-6C56-9B2CEC3E15B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62145" y="4469496"/>
              <a:ext cx="1889482" cy="13459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contourClr>
                <a:srgbClr val="FFFFFF"/>
              </a:contourClr>
            </a:sp3d>
          </p:spPr>
        </p:pic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D0DDBD7F-BDC2-6B60-FEA6-8BECBC7ADA6B}"/>
              </a:ext>
            </a:extLst>
          </p:cNvPr>
          <p:cNvSpPr>
            <a:spLocks/>
          </p:cNvSpPr>
          <p:nvPr/>
        </p:nvSpPr>
        <p:spPr>
          <a:xfrm>
            <a:off x="3361323" y="5181600"/>
            <a:ext cx="314750" cy="3048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57504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Overview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  <a:defRPr/>
            </a:pPr>
            <a:r>
              <a:rPr lang="en-US" sz="1400" dirty="0">
                <a:latin typeface="Arial"/>
                <a:cs typeface="Arial"/>
              </a:rPr>
              <a:t>The Consumer Product Safety Improvement Act (</a:t>
            </a:r>
            <a:r>
              <a:rPr lang="en-US" sz="1400" dirty="0" err="1">
                <a:latin typeface="Arial"/>
                <a:cs typeface="Arial"/>
              </a:rPr>
              <a:t>CPSIA</a:t>
            </a:r>
            <a:r>
              <a:rPr lang="en-US" sz="1400" dirty="0">
                <a:latin typeface="Arial"/>
                <a:cs typeface="Arial"/>
              </a:rPr>
              <a:t>) is a U.S. law that requires importers and domestic manufacturers to ensure certain consumer products have been properly tested and certified as meeting applicable mandatory safety standards. </a:t>
            </a:r>
            <a:r>
              <a:rPr lang="en-US" sz="1400" dirty="0" err="1">
                <a:latin typeface="Arial"/>
                <a:cs typeface="Arial"/>
              </a:rPr>
              <a:t>CPSIA</a:t>
            </a:r>
            <a:r>
              <a:rPr lang="en-US" sz="1400" dirty="0">
                <a:latin typeface="Arial"/>
                <a:cs typeface="Arial"/>
              </a:rPr>
              <a:t> is administered by the U.S. Consumer Product Safety Commission (CPSC). For more information on covered products and testing requirements visit the CPSC’s website: </a:t>
            </a:r>
            <a:r>
              <a:rPr lang="en-US" sz="1400" dirty="0">
                <a:latin typeface="Arial"/>
                <a:cs typeface="Arial"/>
                <a:hlinkClick r:id="rId4"/>
              </a:rPr>
              <a:t>Consumer Product Safety Act</a:t>
            </a:r>
            <a:endParaRPr lang="en-US" sz="1400" dirty="0">
              <a:latin typeface="Arial"/>
              <a:cs typeface="Arial"/>
            </a:endParaRPr>
          </a:p>
          <a:p>
            <a:pPr marL="0" indent="0">
              <a:buNone/>
              <a:defRPr/>
            </a:pPr>
            <a:endParaRPr lang="en-US" sz="1400" i="1" dirty="0">
              <a:latin typeface="Arial"/>
              <a:cs typeface="Arial"/>
            </a:endParaRPr>
          </a:p>
          <a:p>
            <a:pPr marL="0" indent="0">
              <a:buNone/>
              <a:defRPr/>
            </a:pPr>
            <a:r>
              <a:rPr lang="en-US" sz="1400" b="1" u="sng" dirty="0">
                <a:latin typeface="Arial"/>
                <a:cs typeface="Arial"/>
              </a:rPr>
              <a:t>Effective March 19</a:t>
            </a:r>
            <a:r>
              <a:rPr lang="en-US" sz="1400" b="1" u="sng" baseline="30000" dirty="0">
                <a:latin typeface="Arial"/>
                <a:cs typeface="Arial"/>
              </a:rPr>
              <a:t>th</a:t>
            </a:r>
            <a:r>
              <a:rPr lang="en-US" sz="1400" b="1" u="sng" dirty="0">
                <a:latin typeface="Arial"/>
                <a:cs typeface="Arial"/>
              </a:rPr>
              <a:t>, 2024</a:t>
            </a:r>
            <a:r>
              <a:rPr lang="en-US" sz="1400" b="1" dirty="0">
                <a:latin typeface="Arial"/>
                <a:cs typeface="Arial"/>
              </a:rPr>
              <a:t> </a:t>
            </a:r>
            <a:r>
              <a:rPr lang="en-US" sz="1400" dirty="0">
                <a:latin typeface="Arial"/>
                <a:cs typeface="Arial"/>
              </a:rPr>
              <a:t>products* that use button cell and coin batteries as well as individually packaged button cell and coin batteries will be covered products under CPSIA.</a:t>
            </a:r>
          </a:p>
          <a:p>
            <a:pPr marL="0" indent="0">
              <a:buNone/>
              <a:defRPr/>
            </a:pPr>
            <a:endParaRPr lang="en-US" sz="800" dirty="0">
              <a:latin typeface="Arial"/>
              <a:cs typeface="Arial"/>
            </a:endParaRPr>
          </a:p>
          <a:p>
            <a:pPr marL="0" indent="0">
              <a:buNone/>
              <a:defRPr/>
            </a:pPr>
            <a:r>
              <a:rPr lang="en-US" sz="1400" dirty="0">
                <a:latin typeface="Arial"/>
                <a:cs typeface="Arial"/>
              </a:rPr>
              <a:t> </a:t>
            </a:r>
            <a:r>
              <a:rPr lang="en-US" altLang="en-US" sz="1400" dirty="0">
                <a:latin typeface="Arial"/>
                <a:ea typeface="ＭＳ Ｐゴシック"/>
                <a:cs typeface="Arial"/>
              </a:rPr>
              <a:t>When Ross is the Importer of Record for </a:t>
            </a:r>
            <a:r>
              <a:rPr lang="en-US" altLang="en-US" sz="1400" dirty="0" err="1">
                <a:latin typeface="Arial"/>
                <a:ea typeface="ＭＳ Ｐゴシック"/>
                <a:cs typeface="Arial"/>
              </a:rPr>
              <a:t>CPSIA</a:t>
            </a:r>
            <a:r>
              <a:rPr lang="en-US" altLang="en-US" sz="1400" dirty="0">
                <a:latin typeface="Arial"/>
                <a:ea typeface="ＭＳ Ｐゴシック"/>
                <a:cs typeface="Arial"/>
              </a:rPr>
              <a:t>-impacted products, vendors must:</a:t>
            </a:r>
          </a:p>
          <a:p>
            <a:pPr marL="748030" indent="-285750">
              <a:buFont typeface="Arial" panose="020B0604020202020204" pitchFamily="34" charset="0"/>
              <a:buChar char="•"/>
              <a:tabLst>
                <a:tab pos="398463" algn="l"/>
              </a:tabLst>
              <a:defRPr/>
            </a:pPr>
            <a:r>
              <a:rPr lang="en-US" sz="1400" dirty="0">
                <a:latin typeface="Arial"/>
                <a:cs typeface="Arial"/>
              </a:rPr>
              <a:t>Meet all </a:t>
            </a:r>
            <a:r>
              <a:rPr lang="en-US" sz="1400" dirty="0" err="1">
                <a:latin typeface="Arial"/>
                <a:cs typeface="Arial"/>
              </a:rPr>
              <a:t>CPSIA</a:t>
            </a:r>
            <a:r>
              <a:rPr lang="en-US" sz="1400" dirty="0">
                <a:latin typeface="Arial"/>
                <a:cs typeface="Arial"/>
              </a:rPr>
              <a:t> and Ross requirements </a:t>
            </a:r>
            <a:r>
              <a:rPr lang="en-US" altLang="en-US" sz="1400" dirty="0">
                <a:latin typeface="Arial"/>
                <a:ea typeface="ＭＳ Ｐゴシック"/>
                <a:cs typeface="Arial"/>
              </a:rPr>
              <a:t>detailed on the partners website</a:t>
            </a:r>
            <a:r>
              <a:rPr lang="en-US" altLang="en-US" sz="1400" dirty="0">
                <a:solidFill>
                  <a:schemeClr val="accent2">
                    <a:lumMod val="75000"/>
                  </a:schemeClr>
                </a:solidFill>
                <a:latin typeface="Arial"/>
                <a:ea typeface="ＭＳ Ｐゴシック"/>
                <a:cs typeface="Arial"/>
              </a:rPr>
              <a:t>: </a:t>
            </a:r>
            <a:r>
              <a:rPr lang="en-US" altLang="en-US" sz="1400" dirty="0">
                <a:solidFill>
                  <a:srgbClr val="1E00FA"/>
                </a:solidFill>
                <a:latin typeface="Arial"/>
                <a:ea typeface="ＭＳ Ｐゴシック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Ross Vendor Partners</a:t>
            </a:r>
            <a:endParaRPr lang="en-US" altLang="en-US" sz="1400" dirty="0">
              <a:solidFill>
                <a:srgbClr val="1E00FA"/>
              </a:solidFill>
              <a:latin typeface="Arial"/>
              <a:ea typeface="ＭＳ Ｐゴシック"/>
              <a:cs typeface="Arial"/>
            </a:endParaRPr>
          </a:p>
          <a:p>
            <a:pPr lvl="1"/>
            <a:r>
              <a:rPr lang="en-US" altLang="en-US" sz="1400" dirty="0">
                <a:latin typeface="Arial"/>
                <a:ea typeface="ＭＳ Ｐゴシック"/>
                <a:cs typeface="Arial"/>
              </a:rPr>
              <a:t>Submit required documentation accurately to freight forwarder on a per shipment basis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sz="800" dirty="0">
              <a:latin typeface="Arial"/>
              <a:cs typeface="Arial"/>
            </a:endParaRPr>
          </a:p>
          <a:p>
            <a:pPr marL="0" indent="0">
              <a:buNone/>
              <a:defRPr/>
            </a:pPr>
            <a:r>
              <a:rPr lang="en-US" sz="1400" dirty="0">
                <a:latin typeface="Arial"/>
                <a:ea typeface="ＭＳ Ｐゴシック"/>
                <a:cs typeface="Arial"/>
              </a:rPr>
              <a:t>Submitted </a:t>
            </a:r>
            <a:r>
              <a:rPr lang="en-US" sz="1400" dirty="0" err="1">
                <a:latin typeface="Arial"/>
                <a:ea typeface="ＭＳ Ｐゴシック"/>
                <a:cs typeface="Arial"/>
              </a:rPr>
              <a:t>CPSIA</a:t>
            </a:r>
            <a:r>
              <a:rPr lang="en-US" sz="1400" dirty="0">
                <a:latin typeface="Arial"/>
                <a:ea typeface="ＭＳ Ｐゴシック"/>
                <a:cs typeface="Arial"/>
              </a:rPr>
              <a:t> documentation is reviewed and approved by Ross’ Regulatory </a:t>
            </a:r>
            <a:r>
              <a:rPr lang="en-US" sz="1400" dirty="0">
                <a:latin typeface="Arial"/>
                <a:cs typeface="Arial"/>
              </a:rPr>
              <a:t>Compliance team to confirm that vendors’ products meet all applicable </a:t>
            </a:r>
            <a:r>
              <a:rPr lang="en-US" sz="1400" dirty="0" err="1">
                <a:latin typeface="Arial"/>
                <a:cs typeface="Arial"/>
              </a:rPr>
              <a:t>CPSIA</a:t>
            </a:r>
            <a:r>
              <a:rPr lang="en-US" sz="1400" dirty="0">
                <a:latin typeface="Arial"/>
                <a:cs typeface="Arial"/>
              </a:rPr>
              <a:t> requirements. Submissions are on a PO/Style basis. All impacted orders require </a:t>
            </a:r>
            <a:r>
              <a:rPr lang="en-US" sz="1400" dirty="0" err="1">
                <a:latin typeface="Arial"/>
                <a:cs typeface="Arial"/>
              </a:rPr>
              <a:t>CPSIA</a:t>
            </a:r>
            <a:r>
              <a:rPr lang="en-US" sz="1400" dirty="0">
                <a:latin typeface="Arial"/>
                <a:cs typeface="Arial"/>
              </a:rPr>
              <a:t> documentation approval in the freight forwarder system prior to vendor shipping.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sz="800" dirty="0">
              <a:latin typeface="Arial"/>
              <a:cs typeface="Arial"/>
            </a:endParaRPr>
          </a:p>
          <a:p>
            <a:pPr marL="0" indent="0">
              <a:buNone/>
              <a:defRPr/>
            </a:pPr>
            <a:r>
              <a:rPr lang="en-US" sz="1400" dirty="0">
                <a:latin typeface="Arial"/>
                <a:cs typeface="Arial"/>
              </a:rPr>
              <a:t>The following pages</a:t>
            </a:r>
            <a:r>
              <a:rPr lang="en-US" sz="14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1400" dirty="0">
                <a:latin typeface="Arial"/>
                <a:cs typeface="Arial"/>
              </a:rPr>
              <a:t>detail Ross’ CPSIA documentation requirements and how to submit documents to the freight forwarder.</a:t>
            </a:r>
            <a:endParaRPr lang="en-US" altLang="en-US" sz="1400" dirty="0">
              <a:latin typeface="Arial"/>
              <a:ea typeface="ＭＳ Ｐゴシック" pitchFamily="34" charset="-128"/>
              <a:cs typeface="Arial"/>
            </a:endParaRPr>
          </a:p>
          <a:p>
            <a:pPr marL="0" lvl="0" indent="0">
              <a:buNone/>
              <a:defRPr/>
            </a:pPr>
            <a:endParaRPr lang="en-US" altLang="en-US" sz="1200" dirty="0">
              <a:solidFill>
                <a:srgbClr val="000000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lvl="0" indent="0">
              <a:buNone/>
              <a:defRPr/>
            </a:pPr>
            <a:r>
              <a:rPr lang="en-US" altLang="en-US" sz="1200" i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* Toys with button cell or coin batteries are exempt, as they are regulated under the Toy Safety Standard.</a:t>
            </a:r>
          </a:p>
          <a:p>
            <a:pPr marL="0" lvl="0" indent="0">
              <a:buNone/>
              <a:defRPr/>
            </a:pPr>
            <a:endParaRPr lang="en-US" altLang="en-US" sz="180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marL="914400" lvl="2" indent="0">
              <a:buNone/>
              <a:defRPr/>
            </a:pPr>
            <a:endParaRPr lang="en-US" altLang="en-US" sz="8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33D8D0-45D6-EF38-9B24-25654B27F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A305-C395-401E-B45A-7B2437ACC5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407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Documentation – Checklist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A305-C395-401E-B45A-7B2437ACC5B4}" type="slidenum">
              <a:rPr lang="en-US" smtClean="0"/>
              <a:t>3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B4FBFF-4038-4E32-9086-2183C976E3D2}"/>
              </a:ext>
            </a:extLst>
          </p:cNvPr>
          <p:cNvSpPr txBox="1"/>
          <p:nvPr/>
        </p:nvSpPr>
        <p:spPr>
          <a:xfrm>
            <a:off x="457200" y="903234"/>
            <a:ext cx="8458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en-US" sz="14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Vendors must provide current Ross forms and CPSIA test reports on a per shipment basis. </a:t>
            </a:r>
          </a:p>
          <a:p>
            <a:pPr lvl="0"/>
            <a:endParaRPr lang="en-US" altLang="en-US" sz="140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lvl="0"/>
            <a:r>
              <a:rPr lang="en-US" altLang="en-US" sz="14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The checklist below specifies Ross forms required based on product type and testing: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01118D5-97EB-442E-B6E7-70ABCC5B8C7F}"/>
              </a:ext>
            </a:extLst>
          </p:cNvPr>
          <p:cNvSpPr txBox="1"/>
          <p:nvPr/>
        </p:nvSpPr>
        <p:spPr>
          <a:xfrm>
            <a:off x="407670" y="5158113"/>
            <a:ext cx="819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>
                <a:latin typeface="Arial" panose="020B0604020202020204" pitchFamily="34" charset="0"/>
                <a:cs typeface="Arial" panose="020B0604020202020204" pitchFamily="34" charset="0"/>
              </a:rPr>
              <a:t>* Products exempt from testing requirements will be detailed on page 4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9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3" name="Table 72">
            <a:extLst>
              <a:ext uri="{FF2B5EF4-FFF2-40B4-BE49-F238E27FC236}">
                <a16:creationId xmlns:a16="http://schemas.microsoft.com/office/drawing/2014/main" id="{D6BF2E67-D36A-4923-AA7F-84E27CE1CC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9530195"/>
              </p:ext>
            </p:extLst>
          </p:nvPr>
        </p:nvGraphicFramePr>
        <p:xfrm>
          <a:off x="546735" y="2012685"/>
          <a:ext cx="8050530" cy="3119297"/>
        </p:xfrm>
        <a:graphic>
          <a:graphicData uri="http://schemas.openxmlformats.org/drawingml/2006/table">
            <a:tbl>
              <a:tblPr firstRow="1" firstCol="1" bandRow="1"/>
              <a:tblGrid>
                <a:gridCol w="2484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6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30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71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3976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110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  <a:latin typeface="Calibri"/>
                        </a:rPr>
                        <a:t>CHILDREN’S PRODUCT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>
                          <a:solidFill>
                            <a:schemeClr val="bg1"/>
                          </a:solidFill>
                          <a:latin typeface="Calibri"/>
                        </a:rPr>
                        <a:t>ADULT/GENERAL</a:t>
                      </a:r>
                      <a:r>
                        <a:rPr lang="en-US" sz="1600" baseline="0">
                          <a:solidFill>
                            <a:schemeClr val="bg1"/>
                          </a:solidFill>
                          <a:latin typeface="Calibri"/>
                        </a:rPr>
                        <a:t> USE PRODUCT</a:t>
                      </a:r>
                      <a:endParaRPr lang="en-US" sz="160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499">
                <a:tc vMerge="1">
                  <a:txBody>
                    <a:bodyPr/>
                    <a:lstStyle/>
                    <a:p>
                      <a:endParaRPr lang="en-US" sz="110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Tested</a:t>
                      </a:r>
                      <a:r>
                        <a:rPr lang="en-US" sz="1000" u="none" strike="noStrike" baseline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Under Vendor’s Program</a:t>
                      </a:r>
                      <a:endParaRPr lang="en-US" sz="100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Testing of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Actual</a:t>
                      </a:r>
                      <a:r>
                        <a:rPr lang="en-US" sz="1000" b="0" u="none" strike="noStrike" baseline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Product</a:t>
                      </a:r>
                      <a:endParaRPr lang="en-US" sz="1000" b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Tested</a:t>
                      </a:r>
                      <a:r>
                        <a:rPr lang="en-US" sz="1000" u="none" strike="noStrike" baseline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Under Vendor’s Program</a:t>
                      </a:r>
                      <a:endParaRPr lang="en-US" sz="100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Testing of Actual</a:t>
                      </a:r>
                      <a:r>
                        <a:rPr lang="en-US" sz="1000" b="0" u="none" strike="noStrike" baseline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Product</a:t>
                      </a:r>
                      <a:endParaRPr lang="en-US" sz="1000" b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Exempt from Testing/Meeting Requirements</a:t>
                      </a:r>
                    </a:p>
                  </a:txBody>
                  <a:tcPr anchor="b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3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200" u="none" strike="noStrike">
                          <a:effectLst/>
                          <a:latin typeface="Calibri"/>
                        </a:rPr>
                        <a:t>1. Product</a:t>
                      </a:r>
                      <a:r>
                        <a:rPr lang="en-US" sz="1200" u="none" strike="noStrike" baseline="0">
                          <a:effectLst/>
                          <a:latin typeface="Calibri"/>
                        </a:rPr>
                        <a:t> Cover Form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83" marR="7583" marT="7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Wingdings"/>
                        </a:rPr>
                        <a:t>ü</a:t>
                      </a:r>
                    </a:p>
                  </a:txBody>
                  <a:tcPr marL="7583" marR="7583" marT="75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Wingdings"/>
                        </a:rPr>
                        <a:t>ü</a:t>
                      </a:r>
                    </a:p>
                  </a:txBody>
                  <a:tcPr marL="7583" marR="7583" marT="75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Wingdings"/>
                        </a:rPr>
                        <a:t>ü</a:t>
                      </a:r>
                    </a:p>
                  </a:txBody>
                  <a:tcPr marL="7583" marR="7583" marT="75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Wingdings"/>
                        </a:rPr>
                        <a:t>ü</a:t>
                      </a:r>
                    </a:p>
                  </a:txBody>
                  <a:tcPr marL="7583" marR="7583" marT="75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2000"/>
                    </a:p>
                  </a:txBody>
                  <a:tcPr marL="7583" marR="7583" marT="75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3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200" u="none" strike="noStrike">
                          <a:effectLst/>
                          <a:latin typeface="Calibri"/>
                        </a:rPr>
                        <a:t>2A. Children’s Product Certificate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83" marR="7583" marT="7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Wingdings"/>
                        </a:rPr>
                        <a:t>ü</a:t>
                      </a:r>
                    </a:p>
                  </a:txBody>
                  <a:tcPr marL="7583" marR="7583" marT="75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Wingdings"/>
                        </a:rPr>
                        <a:t>ü</a:t>
                      </a:r>
                    </a:p>
                  </a:txBody>
                  <a:tcPr marL="7583" marR="7583" marT="75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83" marR="7583" marT="75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83" marR="7583" marT="75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2000"/>
                    </a:p>
                  </a:txBody>
                  <a:tcPr marL="7583" marR="7583" marT="75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03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200" u="none" strike="noStrike">
                          <a:effectLst/>
                          <a:latin typeface="Calibri"/>
                        </a:rPr>
                        <a:t>2B.</a:t>
                      </a:r>
                      <a:r>
                        <a:rPr lang="en-US" sz="1200" u="none" strike="noStrike" baseline="0"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u="none" strike="noStrike">
                          <a:effectLst/>
                          <a:latin typeface="Calibri"/>
                        </a:rPr>
                        <a:t>General</a:t>
                      </a:r>
                      <a:r>
                        <a:rPr lang="en-US" sz="1200" u="none" strike="noStrike" baseline="0">
                          <a:effectLst/>
                          <a:latin typeface="Calibri"/>
                        </a:rPr>
                        <a:t> Conformity Certificate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83" marR="7583" marT="7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83" marR="7583" marT="75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83" marR="7583" marT="75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Wingdings"/>
                        </a:rPr>
                        <a:t>ü</a:t>
                      </a:r>
                    </a:p>
                  </a:txBody>
                  <a:tcPr marL="7583" marR="7583" marT="75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Wingdings"/>
                        </a:rPr>
                        <a:t>ü</a:t>
                      </a:r>
                    </a:p>
                  </a:txBody>
                  <a:tcPr marL="7583" marR="7583" marT="75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Wingdings"/>
                        </a:rPr>
                        <a:t>ü</a:t>
                      </a: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  <a:endParaRPr lang="en-US" sz="1000"/>
                    </a:p>
                  </a:txBody>
                  <a:tcPr marL="7583" marR="7583" marT="75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03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200" u="none" strike="noStrike">
                          <a:effectLst/>
                          <a:latin typeface="Calibri"/>
                        </a:rPr>
                        <a:t>3A. Product</a:t>
                      </a:r>
                      <a:r>
                        <a:rPr lang="en-US" sz="1200" u="none" strike="noStrike" baseline="0">
                          <a:effectLst/>
                          <a:latin typeface="Calibri"/>
                        </a:rPr>
                        <a:t> </a:t>
                      </a:r>
                      <a:r>
                        <a:rPr lang="en-US" sz="1200" u="none" strike="noStrike">
                          <a:effectLst/>
                          <a:latin typeface="Calibri"/>
                        </a:rPr>
                        <a:t>Sample Size Form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83" marR="7583" marT="7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Wingdings"/>
                        <a:sym typeface="Wingdings"/>
                      </a:endParaRPr>
                    </a:p>
                  </a:txBody>
                  <a:tcPr marL="7583" marR="7583" marT="75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Wingdings"/>
                        </a:rPr>
                        <a:t>ü</a:t>
                      </a:r>
                    </a:p>
                  </a:txBody>
                  <a:tcPr marL="7583" marR="7583" marT="75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83" marR="7583" marT="75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83" marR="7583" marT="75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2000"/>
                    </a:p>
                  </a:txBody>
                  <a:tcPr marL="7583" marR="7583" marT="75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03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200" u="none" strike="noStrike">
                          <a:effectLst/>
                          <a:latin typeface="Calibri"/>
                        </a:rPr>
                        <a:t>3B. Periodic</a:t>
                      </a:r>
                      <a:r>
                        <a:rPr lang="en-US" sz="1200" u="none" strike="noStrike" baseline="0">
                          <a:effectLst/>
                          <a:latin typeface="Calibri"/>
                        </a:rPr>
                        <a:t> Testing Program Form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83" marR="7583" marT="7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Wingdings"/>
                        </a:rPr>
                        <a:t>ü</a:t>
                      </a:r>
                    </a:p>
                  </a:txBody>
                  <a:tcPr marL="7583" marR="7583" marT="75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Wingdings"/>
                        <a:sym typeface="Wingdings"/>
                      </a:endParaRPr>
                    </a:p>
                  </a:txBody>
                  <a:tcPr marL="7583" marR="7583" marT="75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83" marR="7583" marT="75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83" marR="7583" marT="75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2000"/>
                    </a:p>
                  </a:txBody>
                  <a:tcPr marL="7583" marR="7583" marT="75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03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200" u="none" strike="noStrike">
                          <a:effectLst/>
                          <a:latin typeface="Calibri"/>
                        </a:rPr>
                        <a:t>3C. Reasonable</a:t>
                      </a:r>
                      <a:r>
                        <a:rPr lang="en-US" sz="1200" u="none" strike="noStrike" baseline="0">
                          <a:effectLst/>
                          <a:latin typeface="Calibri"/>
                        </a:rPr>
                        <a:t> Testing  Program Form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83" marR="7583" marT="7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Wingdings"/>
                        <a:sym typeface="Wingdings"/>
                      </a:endParaRPr>
                    </a:p>
                  </a:txBody>
                  <a:tcPr marL="7583" marR="7583" marT="75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83" marR="7583" marT="75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Wingdings"/>
                        </a:rPr>
                        <a:t>ü</a:t>
                      </a:r>
                    </a:p>
                  </a:txBody>
                  <a:tcPr marL="7583" marR="7583" marT="75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Wingdings"/>
                        <a:sym typeface="Wingdings"/>
                      </a:endParaRPr>
                    </a:p>
                  </a:txBody>
                  <a:tcPr marL="7583" marR="7583" marT="75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2000"/>
                    </a:p>
                  </a:txBody>
                  <a:tcPr marL="7583" marR="7583" marT="75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03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200" b="1" i="0" u="none" strike="noStrike">
                          <a:solidFill>
                            <a:schemeClr val="lt1"/>
                          </a:solidFill>
                          <a:effectLst/>
                          <a:latin typeface="Calibri"/>
                        </a:rPr>
                        <a:t>CPSIA Test</a:t>
                      </a:r>
                      <a:r>
                        <a:rPr lang="en-US" sz="1200" b="1" i="0" u="none" strike="noStrike" baseline="0">
                          <a:solidFill>
                            <a:schemeClr val="lt1"/>
                          </a:solidFill>
                          <a:effectLst/>
                          <a:latin typeface="Calibri"/>
                        </a:rPr>
                        <a:t> Reports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3" marR="7583" marT="75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Wingdings"/>
                        </a:rPr>
                        <a:t>ü</a:t>
                      </a:r>
                    </a:p>
                  </a:txBody>
                  <a:tcPr marL="7583" marR="7583" marT="75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Wingdings"/>
                        </a:rPr>
                        <a:t>ü</a:t>
                      </a:r>
                    </a:p>
                  </a:txBody>
                  <a:tcPr marL="7583" marR="7583" marT="75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Wingdings"/>
                        </a:rPr>
                        <a:t>ü</a:t>
                      </a:r>
                    </a:p>
                  </a:txBody>
                  <a:tcPr marL="7583" marR="7583" marT="75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Wingdings"/>
                        </a:rPr>
                        <a:t>ü</a:t>
                      </a:r>
                    </a:p>
                  </a:txBody>
                  <a:tcPr marL="7583" marR="7583" marT="75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2000"/>
                    </a:p>
                  </a:txBody>
                  <a:tcPr marL="7583" marR="7583" marT="75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AE3183C4-B443-4C6D-98A6-E2340E8837B2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F7AA305-C395-401E-B45A-7B2437ACC5B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6A1442-F1E9-35EC-A3D1-A569EBF07FDE}"/>
              </a:ext>
            </a:extLst>
          </p:cNvPr>
          <p:cNvSpPr txBox="1"/>
          <p:nvPr/>
        </p:nvSpPr>
        <p:spPr>
          <a:xfrm>
            <a:off x="457199" y="5743122"/>
            <a:ext cx="84581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Blank copies of Ross Forms can be found in the Compliance section on the partners website: </a:t>
            </a:r>
            <a:r>
              <a:rPr lang="en-US" sz="12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Ross Partners Portal</a:t>
            </a:r>
            <a:endParaRPr lang="en-US" sz="12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340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Documentation – Reminders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400">
                <a:latin typeface="Arial"/>
                <a:cs typeface="Arial"/>
              </a:rPr>
              <a:t>Per Ross policy, vendors must ensure all documentation is complete and meets CPSIA requirements. </a:t>
            </a:r>
            <a:endParaRPr lang="en-US" sz="140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40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1400">
                <a:latin typeface="Arial"/>
                <a:cs typeface="Arial"/>
              </a:rPr>
              <a:t>Below are reminders for vendors when completing documentation for Ross approval:</a:t>
            </a:r>
          </a:p>
          <a:p>
            <a:pPr marL="0" indent="0">
              <a:buNone/>
            </a:pP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/>
          </a:p>
          <a:p>
            <a:pPr marL="0" indent="0">
              <a:buNone/>
            </a:pPr>
            <a:endParaRPr lang="en-US" sz="18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04DDB0-842D-0BCD-5279-80BE62580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A305-C395-401E-B45A-7B2437ACC5B4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846906"/>
              </p:ext>
            </p:extLst>
          </p:nvPr>
        </p:nvGraphicFramePr>
        <p:xfrm>
          <a:off x="947736" y="1991202"/>
          <a:ext cx="7248525" cy="327352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7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0822"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Ross</a:t>
                      </a:r>
                      <a:r>
                        <a:rPr lang="en-US" sz="1600" baseline="0"/>
                        <a:t> Forms</a:t>
                      </a:r>
                      <a:endParaRPr 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Test Reports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270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Forms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submitted must be for the current year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Complete </a:t>
                      </a:r>
                      <a:r>
                        <a:rPr lang="en-US" sz="1200" b="1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required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forms/certificates for product type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Complete </a:t>
                      </a:r>
                      <a:r>
                        <a:rPr lang="en-US" sz="1200" b="1" u="sng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required fields on forms/certificates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not submit both a GCC and CPC for the same product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not submit GCC or CPC for other retailers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not submit forms related to Children’s 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roducts if the product is intended for Adults/General use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Must show passing test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results for </a:t>
                      </a:r>
                      <a:r>
                        <a:rPr lang="en-US" sz="12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CPSIA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requirement(s). Testing for other markets such as the EU, Australia or Canada will not be accepted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Products intended for children ages 12 and under must be tested by a CPSC-accepted third-party testing lab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Must include the Ross styles being purchased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Must be within a year of the product manufacture date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Draft reports cannot be submitted in place of final lab issued reports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F36AA23-4789-0239-2E52-F6727933F5AF}"/>
              </a:ext>
            </a:extLst>
          </p:cNvPr>
          <p:cNvSpPr txBox="1"/>
          <p:nvPr/>
        </p:nvSpPr>
        <p:spPr>
          <a:xfrm>
            <a:off x="540690" y="5696981"/>
            <a:ext cx="81588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For instructions on how to complete applicable Ross Forms, see </a:t>
            </a:r>
            <a:r>
              <a:rPr lang="en-US" sz="140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appendices pages 11-21</a:t>
            </a: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24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Documentation – Exemptions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BB2F0C-BADF-8901-D62B-65DD04937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A305-C395-401E-B45A-7B2437ACC5B4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424987"/>
              </p:ext>
            </p:extLst>
          </p:nvPr>
        </p:nvGraphicFramePr>
        <p:xfrm>
          <a:off x="636576" y="1574842"/>
          <a:ext cx="7870849" cy="483246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176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6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7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 Type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Exemption Criteria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Ross Requirement</a:t>
                      </a:r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1149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000" b="0" u="none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Adult Furniture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b="0" u="none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Furniture that does not contain scrapable surface coating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000" b="0" i="1" u="none" baseline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b="0" i="1" u="none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Testing Exemption: Lead in Surface and Coating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b="0" i="1" u="none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-16 CFR 1303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US" sz="1000" b="1" u="sng" baseline="0"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buFont typeface="+mj-lt"/>
                        <a:buNone/>
                      </a:pPr>
                      <a:r>
                        <a:rPr lang="en-US" sz="1000" b="0" u="none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Submit a partial GCC </a:t>
                      </a:r>
                      <a:r>
                        <a:rPr lang="en-US" sz="1000" b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 stating the reason of exemption for the PO/Style. See page 6.</a:t>
                      </a:r>
                    </a:p>
                  </a:txBody>
                  <a:tcPr marT="41564" marB="41564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6276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000" b="0" u="none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Adult Apparel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u="none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Fiber content must be made entirely from any of the following fibers or entirely from the combination of the following fibers: acrylic, nylon, polyester, modacrylic, olefin, wool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000" b="0" u="sng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u="sng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and/or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u="none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Fabric weight, regardless of content, weighing 2.6 ounces per square yard or more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US" sz="1000" b="0" u="none" baseline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000" i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Testing Exemption:</a:t>
                      </a:r>
                      <a:r>
                        <a:rPr lang="en-US" sz="1000" i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i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Flammability in Textile Clothing</a:t>
                      </a:r>
                      <a:endParaRPr lang="en-US" sz="1000" i="1" baseline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000" i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1000" i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r>
                        <a:rPr lang="en-US" sz="1000" i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CFR 1610</a:t>
                      </a:r>
                      <a:endParaRPr lang="en-US" sz="1000" i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228600" indent="-228600" algn="l">
                        <a:buFont typeface="Arial" panose="020B0604020202020204" pitchFamily="34" charset="0"/>
                        <a:buAutoNum type="arabicPeriod"/>
                      </a:pPr>
                      <a:endParaRPr lang="en-US" sz="1400" b="1" u="sng" baseline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0240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000" b="0" u="none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Small Rugs/Carpets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u="none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Floor covering made of fabric or similar material with an appropriate warning label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u="none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Rug/carpet must be less than 6 </a:t>
                      </a:r>
                      <a:r>
                        <a:rPr lang="en-US" sz="1000" b="0" u="none" baseline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ft</a:t>
                      </a:r>
                      <a:r>
                        <a:rPr lang="en-US" sz="1000" b="0" u="none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long and less than 24 square </a:t>
                      </a:r>
                      <a:r>
                        <a:rPr lang="en-US" sz="1000" b="0" u="none" baseline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ft</a:t>
                      </a:r>
                      <a:endParaRPr lang="en-US" sz="1000" b="0" u="none" baseline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u="none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Does </a:t>
                      </a:r>
                      <a:r>
                        <a:rPr lang="en-US" sz="1000" b="1" u="none" baseline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</a:t>
                      </a:r>
                      <a:r>
                        <a:rPr lang="en-US" sz="1000" b="0" u="none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pass flammability requirements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000" i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000" i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Testing</a:t>
                      </a:r>
                      <a:r>
                        <a:rPr lang="en-US" sz="1000" i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Exemption: </a:t>
                      </a:r>
                      <a:r>
                        <a:rPr lang="en-US" sz="1000" i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Surface</a:t>
                      </a:r>
                      <a:r>
                        <a:rPr lang="en-US" sz="1000" i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Flammability</a:t>
                      </a:r>
                      <a:endParaRPr lang="en-US" sz="1000" b="0" i="1" u="none" baseline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000" b="0" i="1" u="none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1000" i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CFR 1630/1631</a:t>
                      </a:r>
                      <a:endParaRPr lang="en-US" sz="1000" i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en-US" sz="1000" b="0" u="none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Photo of the actual product</a:t>
                      </a:r>
                      <a:endParaRPr lang="en-US" sz="1000" b="1" u="sng" baseline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ctr">
                        <a:buFont typeface="+mj-lt"/>
                        <a:buNone/>
                      </a:pPr>
                      <a:endParaRPr lang="en-US" sz="1000" b="1" u="sng" baseline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000" b="1" u="sng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</a:t>
                      </a:r>
                    </a:p>
                    <a:p>
                      <a:pPr marL="0" indent="0" algn="ctr">
                        <a:buFont typeface="+mj-lt"/>
                        <a:buNone/>
                      </a:pPr>
                      <a:endParaRPr lang="en-US" sz="1000" b="1" u="sng" baseline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28600" indent="-228600" algn="l">
                        <a:buFont typeface="+mj-lt"/>
                        <a:buAutoNum type="arabicPeriod" startAt="2"/>
                      </a:pPr>
                      <a:r>
                        <a:rPr lang="en-US" sz="1000" b="0" u="none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Photo of the flammability label attached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000" b="1" u="sng" baseline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000" b="1" u="sng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US" sz="1000" b="1" u="sng" baseline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28600" indent="-228600" algn="l">
                        <a:buFont typeface="+mj-lt"/>
                        <a:buAutoNum type="arabicPeriod" startAt="3"/>
                      </a:pPr>
                      <a:r>
                        <a:rPr lang="en-US" sz="1000" b="0" u="none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Submit a partial GCC </a:t>
                      </a:r>
                      <a:r>
                        <a:rPr lang="en-US" sz="1000" b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 stating the reason of exemption for the PO/Style. See page 6.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44499" y="920233"/>
            <a:ext cx="8318501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Per CPSIA regulations, the chart identifies product types that are exempt from providing a test result for the specific testing standard, and the Ross documentation requirements for each:</a:t>
            </a:r>
          </a:p>
          <a:p>
            <a:endParaRPr lang="en-US" sz="1050" dirty="0"/>
          </a:p>
        </p:txBody>
      </p:sp>
      <p:sp>
        <p:nvSpPr>
          <p:cNvPr id="3" name="TextBox 2"/>
          <p:cNvSpPr txBox="1"/>
          <p:nvPr/>
        </p:nvSpPr>
        <p:spPr>
          <a:xfrm>
            <a:off x="582599" y="6395936"/>
            <a:ext cx="787084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50" u="sng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50" u="sng">
                <a:latin typeface="Arial" panose="020B0604020202020204" pitchFamily="34" charset="0"/>
                <a:cs typeface="Arial" panose="020B0604020202020204" pitchFamily="34" charset="0"/>
              </a:rPr>
              <a:t>Note</a:t>
            </a:r>
            <a:r>
              <a:rPr lang="en-US" sz="1050">
                <a:latin typeface="Arial" panose="020B0604020202020204" pitchFamily="34" charset="0"/>
                <a:cs typeface="Arial" panose="020B0604020202020204" pitchFamily="34" charset="0"/>
              </a:rPr>
              <a:t>: Products that do not meet their specific exemption criteria must provide </a:t>
            </a:r>
            <a:r>
              <a:rPr lang="en-US" sz="1050" b="1" u="sng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n-US" sz="1050">
                <a:latin typeface="Arial" panose="020B0604020202020204" pitchFamily="34" charset="0"/>
                <a:cs typeface="Arial" panose="020B0604020202020204" pitchFamily="34" charset="0"/>
              </a:rPr>
              <a:t> required documentation and </a:t>
            </a: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testing</a:t>
            </a:r>
            <a:r>
              <a:rPr lang="en-US" sz="105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560856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Documentation – Exemptions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Partial GCC forms submitted must list all exempt PO’s and styles.</a:t>
            </a:r>
          </a:p>
          <a:p>
            <a:pPr marL="0" indent="0">
              <a:buNone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following fields should be completed and have the exempt product’s applicable rules and standards checked off:</a:t>
            </a:r>
          </a:p>
          <a:p>
            <a:pPr marL="0" indent="0">
              <a:buNone/>
            </a:pPr>
            <a:endParaRPr lang="en-US" sz="1600" dirty="0"/>
          </a:p>
          <a:p>
            <a:pPr marL="0" indent="0" algn="ctr">
              <a:buNone/>
            </a:pPr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</a:rPr>
              <a:t>Page 1 of GCC</a:t>
            </a:r>
            <a:r>
              <a:rPr lang="en-US" sz="1400" dirty="0"/>
              <a:t>				</a:t>
            </a:r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</a:rPr>
              <a:t>Page 2 of GCC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4B23B855-0872-48E0-93FB-90EA86803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A305-C395-401E-B45A-7B2437ACC5B4}" type="slidenum">
              <a:rPr lang="en-US" smtClean="0"/>
              <a:t>6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57200" y="2895600"/>
            <a:ext cx="8220075" cy="2828926"/>
            <a:chOff x="666750" y="3462620"/>
            <a:chExt cx="7686675" cy="2042831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750" y="3462620"/>
              <a:ext cx="3638550" cy="2042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2298" y="3462621"/>
              <a:ext cx="3921127" cy="2042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7"/>
          <p:cNvSpPr/>
          <p:nvPr/>
        </p:nvSpPr>
        <p:spPr>
          <a:xfrm>
            <a:off x="520321" y="3532266"/>
            <a:ext cx="3764795" cy="1371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71998" y="5522113"/>
            <a:ext cx="2320927" cy="1932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63845" y="5592689"/>
            <a:ext cx="747557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/>
          </a:p>
          <a:p>
            <a:endParaRPr lang="en-US" sz="1400"/>
          </a:p>
          <a:p>
            <a:r>
              <a:rPr lang="en-US" sz="1400" u="sng">
                <a:latin typeface="Arial" panose="020B0604020202020204" pitchFamily="34" charset="0"/>
                <a:cs typeface="Arial" panose="020B0604020202020204" pitchFamily="34" charset="0"/>
              </a:rPr>
              <a:t>Note</a:t>
            </a: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: Exemption reason </a:t>
            </a:r>
            <a:r>
              <a:rPr lang="en-US" sz="1400" b="1" u="sng"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 be stated in the “Date (Month/Year) of Compliance Test” field.</a:t>
            </a:r>
          </a:p>
        </p:txBody>
      </p:sp>
    </p:spTree>
    <p:extLst>
      <p:ext uri="{BB962C8B-B14F-4D97-AF65-F5344CB8AC3E}">
        <p14:creationId xmlns:p14="http://schemas.microsoft.com/office/powerpoint/2010/main" val="3058265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>
                <a:ea typeface="Calibri Light"/>
                <a:cs typeface="Calibri Light"/>
              </a:rPr>
              <a:t>Documentation – Upload</a:t>
            </a:r>
            <a:r>
              <a:rPr lang="en-US" dirty="0">
                <a:ea typeface="Calibri Light"/>
                <a:cs typeface="Calibri Light"/>
              </a:rPr>
              <a:t> Guidelines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EF855489-1C66-380E-7276-494E54E31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A305-C395-401E-B45A-7B2437ACC5B4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7FD231-63A2-C068-2BA2-5C41C10B50CF}"/>
              </a:ext>
            </a:extLst>
          </p:cNvPr>
          <p:cNvSpPr txBox="1"/>
          <p:nvPr/>
        </p:nvSpPr>
        <p:spPr>
          <a:xfrm>
            <a:off x="457200" y="990600"/>
            <a:ext cx="8382000" cy="39703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400" dirty="0">
                <a:latin typeface="Arial"/>
                <a:ea typeface="Calibri"/>
                <a:cs typeface="Arial"/>
              </a:rPr>
              <a:t>To avoid shipping delays due to CPSIA documents, vendors must upload all documents in the freight forwarder system according to the below guidelines:</a:t>
            </a:r>
          </a:p>
          <a:p>
            <a:endParaRPr lang="en-US" sz="14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Arial"/>
                <a:ea typeface="Calibri"/>
                <a:cs typeface="Arial"/>
              </a:rPr>
              <a:t>Documents must be uploaded to the shipping order at the time of booking</a:t>
            </a:r>
          </a:p>
          <a:p>
            <a:pPr marL="342265" indent="-342900">
              <a:buFont typeface="+mj-lt"/>
              <a:buAutoNum type="arabicPeriod"/>
            </a:pPr>
            <a:r>
              <a:rPr lang="en-US" sz="1400" dirty="0">
                <a:latin typeface="Arial"/>
                <a:ea typeface="Calibri"/>
                <a:cs typeface="Arial"/>
              </a:rPr>
              <a:t>Documents should be provided at least 14 days before the start ship date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Arial"/>
                <a:ea typeface="Calibri"/>
                <a:cs typeface="Arial"/>
              </a:rPr>
              <a:t>Documents must be uploaded as a .pdf or .doc file using the correct document type: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>
                <a:latin typeface="Arial"/>
                <a:ea typeface="Calibri"/>
                <a:cs typeface="Arial"/>
              </a:rPr>
              <a:t>"</a:t>
            </a:r>
            <a:r>
              <a:rPr lang="en-US" sz="1400" dirty="0">
                <a:solidFill>
                  <a:srgbClr val="1A1A1A"/>
                </a:solidFill>
                <a:latin typeface="Arial"/>
                <a:ea typeface="Calibri"/>
                <a:cs typeface="Arial"/>
              </a:rPr>
              <a:t>CPSIA GCC Test Docs: Attached Doc"</a:t>
            </a:r>
            <a:r>
              <a:rPr lang="en-US" sz="1400" dirty="0">
                <a:latin typeface="Arial"/>
                <a:ea typeface="Calibri"/>
                <a:cs typeface="Arial"/>
              </a:rPr>
              <a:t> </a:t>
            </a:r>
          </a:p>
          <a:p>
            <a:endParaRPr lang="en-US" sz="14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r>
              <a:rPr lang="en-US" sz="1400" u="sng" dirty="0">
                <a:latin typeface="Arial"/>
                <a:ea typeface="Calibri"/>
                <a:cs typeface="Arial"/>
              </a:rPr>
              <a:t>Additional Best Practices: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Arial"/>
                <a:ea typeface="Calibri"/>
                <a:cs typeface="Arial"/>
              </a:rPr>
              <a:t>Ross forms should be uploaded as a complete packet. Forms should not be separated.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Arial"/>
                <a:ea typeface="Calibri"/>
                <a:cs typeface="Arial"/>
              </a:rPr>
              <a:t>File names for each document uploaded should be clear and descriptive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>
                <a:latin typeface="Arial"/>
                <a:ea typeface="Calibri"/>
                <a:cs typeface="Arial"/>
              </a:rPr>
              <a:t>Include the PO, style code, and document type (Ross form or test report) in the file name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Arial"/>
                <a:ea typeface="Calibri"/>
                <a:cs typeface="Arial"/>
              </a:rPr>
              <a:t>Zip files are preferred when uploading multiple files – this keeps relevant documents together</a:t>
            </a:r>
          </a:p>
          <a:p>
            <a:endParaRPr lang="en-US" sz="14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r>
              <a:rPr lang="en-US" sz="1400" dirty="0">
                <a:latin typeface="Arial"/>
                <a:ea typeface="Calibri"/>
                <a:cs typeface="Arial"/>
              </a:rPr>
              <a:t>For instructions on uploading CPSIA documentation, see appendices pages 22-27</a:t>
            </a:r>
          </a:p>
          <a:p>
            <a:endParaRPr lang="en-US" sz="14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065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36B84-8441-D595-0DDE-BF9EC3B97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7298"/>
            <a:ext cx="7886700" cy="561185"/>
          </a:xfrm>
        </p:spPr>
        <p:txBody>
          <a:bodyPr/>
          <a:lstStyle/>
          <a:p>
            <a:r>
              <a:rPr lang="en-US" b="1" dirty="0"/>
              <a:t>FAQs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B6C9E-93E1-D3BD-A8FA-87B37074A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96266"/>
            <a:ext cx="8229600" cy="993986"/>
          </a:xfrm>
        </p:spPr>
        <p:txBody>
          <a:bodyPr vert="horz" lIns="68580" tIns="34290" rIns="68580" bIns="34290" rtlCol="0" anchor="t">
            <a:normAutofit/>
          </a:bodyPr>
          <a:lstStyle/>
          <a:p>
            <a:pPr marL="0" indent="0">
              <a:buNone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 have any additional questions regarding requirements, please contact 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CPSIA.RTP@ros.com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886C5C9-DD19-23DD-EBBF-FDF95B5C22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2256328"/>
              </p:ext>
            </p:extLst>
          </p:nvPr>
        </p:nvGraphicFramePr>
        <p:xfrm>
          <a:off x="457200" y="1085612"/>
          <a:ext cx="8229600" cy="176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151496555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108771445"/>
                    </a:ext>
                  </a:extLst>
                </a:gridCol>
              </a:tblGrid>
              <a:tr h="250902">
                <a:tc gridSpan="2">
                  <a:txBody>
                    <a:bodyPr/>
                    <a:lstStyle/>
                    <a:p>
                      <a:r>
                        <a:rPr lang="en-US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Documentation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0767645"/>
                  </a:ext>
                </a:extLst>
              </a:tr>
              <a:tr h="250902">
                <a:tc>
                  <a:txBody>
                    <a:bodyPr/>
                    <a:lstStyle/>
                    <a:p>
                      <a:r>
                        <a:rPr lang="en-US" sz="1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CPSIA testing is required for my product?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Vendors should consult with a CPSC-accepted lab on requirements for children’s products. For any general use products, vendors should consult with any third-party testing lab.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95652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1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u="none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My product is exempt from CPSIA requirements. What documentation is required?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1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rgbClr val="1A1A1A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Vendors must complete a </a:t>
                      </a:r>
                      <a:r>
                        <a:rPr lang="en-US" sz="1000" b="0">
                          <a:solidFill>
                            <a:srgbClr val="1A1A1A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Partial GCC form. Required information is detailed on page 5.</a:t>
                      </a:r>
                      <a:endParaRPr lang="en-US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261220"/>
                  </a:ext>
                </a:extLst>
              </a:tr>
              <a:tr h="250902">
                <a:tc>
                  <a:txBody>
                    <a:bodyPr/>
                    <a:lstStyle/>
                    <a:p>
                      <a:r>
                        <a:rPr lang="en-US" sz="1000" b="1" u="none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Can I upload one Ross form packet for multiple styles?</a:t>
                      </a:r>
                      <a:endParaRPr lang="en-US" sz="1000" b="1" u="none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/>
                      <a:r>
                        <a:rPr lang="en-US" sz="1000">
                          <a:solidFill>
                            <a:srgbClr val="1A1A1A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Vendors may put multiple styles onto one set of Ross form packets if: </a:t>
                      </a:r>
                    </a:p>
                    <a:p>
                      <a:pPr marL="171450" lvl="2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>
                          <a:solidFill>
                            <a:srgbClr val="1A1A1A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ALL styles are on the same purchase order </a:t>
                      </a:r>
                      <a:r>
                        <a:rPr lang="en-US" sz="1000" b="1" u="sng">
                          <a:solidFill>
                            <a:srgbClr val="1A1A1A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and</a:t>
                      </a:r>
                    </a:p>
                    <a:p>
                      <a:pPr marL="171450" lvl="2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>
                          <a:solidFill>
                            <a:srgbClr val="1A1A1A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ALL styles are covered by the same test report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18302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5DAD062-29F5-E970-69EF-84BED18090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341132"/>
              </p:ext>
            </p:extLst>
          </p:nvPr>
        </p:nvGraphicFramePr>
        <p:xfrm>
          <a:off x="457200" y="3286005"/>
          <a:ext cx="8229600" cy="1911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151496555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108771445"/>
                    </a:ext>
                  </a:extLst>
                </a:gridCol>
              </a:tblGrid>
              <a:tr h="177639">
                <a:tc gridSpan="2">
                  <a:txBody>
                    <a:bodyPr/>
                    <a:lstStyle/>
                    <a:p>
                      <a:pPr marL="0" algn="l" defTabSz="914139" rtl="0" eaLnBrk="1" latinLnBrk="0" hangingPunct="1"/>
                      <a:r>
                        <a:rPr lang="en-US" sz="1200" b="1" kern="120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Uploading</a:t>
                      </a:r>
                    </a:p>
                  </a:txBody>
                  <a:tcPr marT="41564" marB="415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0767645"/>
                  </a:ext>
                </a:extLst>
              </a:tr>
              <a:tr h="305555">
                <a:tc>
                  <a:txBody>
                    <a:bodyPr/>
                    <a:lstStyle/>
                    <a:p>
                      <a:pPr marL="0" algn="l" defTabSz="914139" rtl="0" eaLnBrk="1" latinLnBrk="0" hangingPunct="1"/>
                      <a:r>
                        <a:rPr lang="en-US" sz="1000" b="1" kern="120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Why am I receiving emails that documentation was not uploaded?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1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Vendors must ensure CPSIA documents have been uploaded using the doc type ”CPSIA GCC Test Docs: Attached Doc”. Missing documents or documents uploaded using an incorrect doc type will trigger this email.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3144744"/>
                  </a:ext>
                </a:extLst>
              </a:tr>
              <a:tr h="305555">
                <a:tc>
                  <a:txBody>
                    <a:bodyPr/>
                    <a:lstStyle/>
                    <a:p>
                      <a:pPr marL="0" marR="0" lvl="0" indent="0" algn="l" defTabSz="9141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Which file types should I use when uploading my documents?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1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Vendors must upload as .pdf .doc files or .zip folders. .</a:t>
                      </a:r>
                      <a:r>
                        <a:rPr lang="en-US" sz="1000" b="0" kern="120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Rar</a:t>
                      </a:r>
                      <a:r>
                        <a:rPr lang="en-US" sz="10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files are not accepted.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875650"/>
                  </a:ext>
                </a:extLst>
              </a:tr>
              <a:tr h="305555">
                <a:tc>
                  <a:txBody>
                    <a:bodyPr/>
                    <a:lstStyle/>
                    <a:p>
                      <a:pPr marL="0" marR="0" lvl="0" indent="0" algn="l" defTabSz="9141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CPSIA RTP reached out asking for documentation. Can I send via email?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1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Vendors should upload revised or new documents directly to their shipping order in the forwarder system. Any documents sent via email will not be approved.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3750262"/>
                  </a:ext>
                </a:extLst>
              </a:tr>
            </a:tbl>
          </a:graphicData>
        </a:graphic>
      </p:graphicFrame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3ADA3645-E67A-EDCD-85F4-F086FB109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F7AA305-C395-401E-B45A-7B2437ACC5B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0515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_41756.8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695358C5D8174FB805B822492E1D3F" ma:contentTypeVersion="7" ma:contentTypeDescription="Create a new document." ma:contentTypeScope="" ma:versionID="26483fcc8c8aeb6d1064d2f84258d272">
  <xsd:schema xmlns:xsd="http://www.w3.org/2001/XMLSchema" xmlns:xs="http://www.w3.org/2001/XMLSchema" xmlns:p="http://schemas.microsoft.com/office/2006/metadata/properties" xmlns:ns2="63e6bf4d-4267-4d3b-8b16-73d39a232c5f" xmlns:ns3="e61e733e-cbc5-470d-add6-623534dcb83f" targetNamespace="http://schemas.microsoft.com/office/2006/metadata/properties" ma:root="true" ma:fieldsID="2866edf76e02b172619e30a232712402" ns2:_="" ns3:_="">
    <xsd:import namespace="63e6bf4d-4267-4d3b-8b16-73d39a232c5f"/>
    <xsd:import namespace="e61e733e-cbc5-470d-add6-623534dcb8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e6bf4d-4267-4d3b-8b16-73d39a232c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1e733e-cbc5-470d-add6-623534dcb83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6EDA722-E9E1-44C6-8366-7580FC8B290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B9AA2A5-CF5D-4309-9028-C7C6B679F787}">
  <ds:schemaRefs>
    <ds:schemaRef ds:uri="63e6bf4d-4267-4d3b-8b16-73d39a232c5f"/>
    <ds:schemaRef ds:uri="e61e733e-cbc5-470d-add6-623534dcb83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96285B1-3DC1-4947-A6EA-367BDBBF3E72}">
  <ds:schemaRefs>
    <ds:schemaRef ds:uri="63e6bf4d-4267-4d3b-8b16-73d39a232c5f"/>
    <ds:schemaRef ds:uri="e61e733e-cbc5-470d-add6-623534dcb83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0039204c-2313-4416-bdc3-42fcf01fdbd6}" enabled="0" method="" siteId="{0039204c-2313-4416-bdc3-42fcf01fdbd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2548</Words>
  <Application>Microsoft Office PowerPoint</Application>
  <PresentationFormat>On-screen Show (4:3)</PresentationFormat>
  <Paragraphs>353</Paragraphs>
  <Slides>28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Wingdings</vt:lpstr>
      <vt:lpstr>Office Theme</vt:lpstr>
      <vt:lpstr>Custom Design</vt:lpstr>
      <vt:lpstr>Custom Design</vt:lpstr>
      <vt:lpstr>PowerPoint Presentation</vt:lpstr>
      <vt:lpstr>Table of Contents</vt:lpstr>
      <vt:lpstr>Overview</vt:lpstr>
      <vt:lpstr>Documentation – Checklist</vt:lpstr>
      <vt:lpstr>Documentation – Reminders</vt:lpstr>
      <vt:lpstr>Documentation – Exemptions</vt:lpstr>
      <vt:lpstr>Documentation – Exemptions (cont’d)</vt:lpstr>
      <vt:lpstr>Documentation – Upload Guidelines</vt:lpstr>
      <vt:lpstr>FAQs</vt:lpstr>
      <vt:lpstr>Contacts</vt:lpstr>
      <vt:lpstr>PowerPoint Presentation</vt:lpstr>
      <vt:lpstr>PowerPoint Presentation</vt:lpstr>
      <vt:lpstr>1A. Ross Product Cover Form</vt:lpstr>
      <vt:lpstr>2A. Children’s Product Certificate (CPC)</vt:lpstr>
      <vt:lpstr>2A. Children’s Product Certificate (CPC) cont’d</vt:lpstr>
      <vt:lpstr>3A. Sample Size Form</vt:lpstr>
      <vt:lpstr>3B. Periodic Testing Program Form</vt:lpstr>
      <vt:lpstr>PowerPoint Presentation</vt:lpstr>
      <vt:lpstr>1B. Ross Product Cover Form</vt:lpstr>
      <vt:lpstr>2B. Non-Children’s Product Certificate (GCC)</vt:lpstr>
      <vt:lpstr>2B. Non-Children’s Product Certificate (GCC) cont’d</vt:lpstr>
      <vt:lpstr>3C. Reasonable Testing Program Form</vt:lpstr>
      <vt:lpstr>Uploading documents in DHL/ACS: User Guide</vt:lpstr>
      <vt:lpstr>Uploading documents in DHL/ACS: User Guide</vt:lpstr>
      <vt:lpstr>Uploading documents in DHL/ACS: User Guide</vt:lpstr>
      <vt:lpstr>Uploading documents in DHL/ACS: User Guide</vt:lpstr>
      <vt:lpstr>Viewing and Revising Uploaded Documents</vt:lpstr>
      <vt:lpstr>Viewing and Revising Uploaded Documents (cont’d)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Valerie Aich (NYBO)</dc:creator>
  <cp:lastModifiedBy>Karen Roth (Legal)</cp:lastModifiedBy>
  <cp:revision>15</cp:revision>
  <dcterms:created xsi:type="dcterms:W3CDTF">2021-06-28T20:44:24Z</dcterms:created>
  <dcterms:modified xsi:type="dcterms:W3CDTF">2024-02-16T19:59:29Z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0x01010088695358C5D8174FB805B822492E1D3F</vt:lpwstr>
  </property>
</Properties>
</file>